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312" r:id="rId2"/>
    <p:sldId id="329" r:id="rId3"/>
    <p:sldId id="315" r:id="rId4"/>
    <p:sldId id="326" r:id="rId5"/>
    <p:sldId id="319" r:id="rId6"/>
    <p:sldId id="320" r:id="rId7"/>
    <p:sldId id="314" r:id="rId8"/>
    <p:sldId id="321" r:id="rId9"/>
    <p:sldId id="267" r:id="rId10"/>
    <p:sldId id="269" r:id="rId11"/>
    <p:sldId id="313" r:id="rId12"/>
    <p:sldId id="308" r:id="rId13"/>
    <p:sldId id="330" r:id="rId14"/>
    <p:sldId id="311" r:id="rId15"/>
    <p:sldId id="284" r:id="rId16"/>
    <p:sldId id="328" r:id="rId17"/>
  </p:sldIdLst>
  <p:sldSz cx="9144000" cy="5143500" type="screen16x9"/>
  <p:notesSz cx="6858000" cy="9144000"/>
  <p:embeddedFontLst>
    <p:embeddedFont>
      <p:font typeface="Roboto Condensed" panose="020B0604020202020204" charset="0"/>
      <p:regular r:id="rId19"/>
      <p:bold r:id="rId20"/>
      <p:italic r:id="rId21"/>
      <p:boldItalic r:id="rId22"/>
    </p:embeddedFont>
    <p:embeddedFont>
      <p:font typeface="Roboto Slab Regular" panose="020B0604020202020204" charset="0"/>
      <p:regular r:id="rId23"/>
      <p:bold r:id="rId24"/>
    </p:embeddedFont>
    <p:embeddedFont>
      <p:font typeface="Squada On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CFB2"/>
    <a:srgbClr val="434343"/>
    <a:srgbClr val="F7A536"/>
    <a:srgbClr val="F7A537"/>
    <a:srgbClr val="F7A545"/>
    <a:srgbClr val="F6A12C"/>
    <a:srgbClr val="797600"/>
    <a:srgbClr val="C0BC00"/>
    <a:srgbClr val="FFFF5D"/>
    <a:srgbClr val="ED90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5A5273-A54E-4753-A08F-01BED379CFBA}">
  <a:tblStyle styleId="{D65A5273-A54E-4753-A08F-01BED379CF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0" autoAdjust="0"/>
    <p:restoredTop sz="96374" autoAdjust="0"/>
  </p:normalViewPr>
  <p:slideViewPr>
    <p:cSldViewPr snapToGrid="0">
      <p:cViewPr varScale="1">
        <p:scale>
          <a:sx n="146" d="100"/>
          <a:sy n="146" d="100"/>
        </p:scale>
        <p:origin x="492" y="12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ocuments\GitHub\Sustainable-AI-Challenge\Forecast_Comparis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ModelValues!$Y$3</c:f>
              <c:strCache>
                <c:ptCount val="1"/>
                <c:pt idx="0">
                  <c:v>Ottawa Demand 2020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508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xVal>
            <c:numRef>
              <c:f>ModelValues!$A$4:$A$171</c:f>
              <c:numCache>
                <c:formatCode>m/d/yyyy\ h:mm</c:formatCode>
                <c:ptCount val="168"/>
                <c:pt idx="0">
                  <c:v>43925</c:v>
                </c:pt>
                <c:pt idx="1">
                  <c:v>43925.041666666664</c:v>
                </c:pt>
                <c:pt idx="2">
                  <c:v>43925.083333333328</c:v>
                </c:pt>
                <c:pt idx="3">
                  <c:v>43925.124999999993</c:v>
                </c:pt>
                <c:pt idx="4">
                  <c:v>43925.166666666657</c:v>
                </c:pt>
                <c:pt idx="5">
                  <c:v>43925.208333333321</c:v>
                </c:pt>
                <c:pt idx="6">
                  <c:v>43925.249999999985</c:v>
                </c:pt>
                <c:pt idx="7">
                  <c:v>43925.29166666665</c:v>
                </c:pt>
                <c:pt idx="8">
                  <c:v>43925.333333333314</c:v>
                </c:pt>
                <c:pt idx="9">
                  <c:v>43925.374999999978</c:v>
                </c:pt>
                <c:pt idx="10">
                  <c:v>43925.416666666642</c:v>
                </c:pt>
                <c:pt idx="11">
                  <c:v>43925.458333333307</c:v>
                </c:pt>
                <c:pt idx="12">
                  <c:v>43925.499999999971</c:v>
                </c:pt>
                <c:pt idx="13">
                  <c:v>43925.541666666635</c:v>
                </c:pt>
                <c:pt idx="14">
                  <c:v>43925.583333333299</c:v>
                </c:pt>
                <c:pt idx="15">
                  <c:v>43925.624999999964</c:v>
                </c:pt>
                <c:pt idx="16">
                  <c:v>43925.666666666628</c:v>
                </c:pt>
                <c:pt idx="17">
                  <c:v>43925.708333333292</c:v>
                </c:pt>
                <c:pt idx="18">
                  <c:v>43925.749999999956</c:v>
                </c:pt>
                <c:pt idx="19">
                  <c:v>43925.791666666621</c:v>
                </c:pt>
                <c:pt idx="20">
                  <c:v>43925.833333333285</c:v>
                </c:pt>
                <c:pt idx="21">
                  <c:v>43925.874999999949</c:v>
                </c:pt>
                <c:pt idx="22">
                  <c:v>43925.916666666613</c:v>
                </c:pt>
                <c:pt idx="23">
                  <c:v>43925.958333333278</c:v>
                </c:pt>
                <c:pt idx="24">
                  <c:v>43925.999999999942</c:v>
                </c:pt>
                <c:pt idx="25">
                  <c:v>43926.041666666606</c:v>
                </c:pt>
                <c:pt idx="26">
                  <c:v>43926.08333333327</c:v>
                </c:pt>
                <c:pt idx="27">
                  <c:v>43926.124999999935</c:v>
                </c:pt>
                <c:pt idx="28">
                  <c:v>43926.166666666599</c:v>
                </c:pt>
                <c:pt idx="29">
                  <c:v>43926.208333333263</c:v>
                </c:pt>
                <c:pt idx="30">
                  <c:v>43926.249999999927</c:v>
                </c:pt>
                <c:pt idx="31">
                  <c:v>43926.291666666591</c:v>
                </c:pt>
                <c:pt idx="32">
                  <c:v>43926.333333333256</c:v>
                </c:pt>
                <c:pt idx="33">
                  <c:v>43926.37499999992</c:v>
                </c:pt>
                <c:pt idx="34">
                  <c:v>43926.416666666584</c:v>
                </c:pt>
                <c:pt idx="35">
                  <c:v>43926.458333333248</c:v>
                </c:pt>
                <c:pt idx="36">
                  <c:v>43926.499999999913</c:v>
                </c:pt>
                <c:pt idx="37">
                  <c:v>43926.541666666577</c:v>
                </c:pt>
                <c:pt idx="38">
                  <c:v>43926.583333333241</c:v>
                </c:pt>
                <c:pt idx="39">
                  <c:v>43926.624999999905</c:v>
                </c:pt>
                <c:pt idx="40">
                  <c:v>43926.66666666657</c:v>
                </c:pt>
                <c:pt idx="41">
                  <c:v>43926.708333333234</c:v>
                </c:pt>
                <c:pt idx="42">
                  <c:v>43926.749999999898</c:v>
                </c:pt>
                <c:pt idx="43">
                  <c:v>43926.791666666562</c:v>
                </c:pt>
                <c:pt idx="44">
                  <c:v>43926.833333333227</c:v>
                </c:pt>
                <c:pt idx="45">
                  <c:v>43926.874999999891</c:v>
                </c:pt>
                <c:pt idx="46">
                  <c:v>43926.916666666555</c:v>
                </c:pt>
                <c:pt idx="47">
                  <c:v>43926.958333333219</c:v>
                </c:pt>
                <c:pt idx="48">
                  <c:v>43926.999999999884</c:v>
                </c:pt>
                <c:pt idx="49">
                  <c:v>43927.041666666548</c:v>
                </c:pt>
                <c:pt idx="50">
                  <c:v>43927.083333333212</c:v>
                </c:pt>
                <c:pt idx="51">
                  <c:v>43927.124999999876</c:v>
                </c:pt>
                <c:pt idx="52">
                  <c:v>43927.166666666541</c:v>
                </c:pt>
                <c:pt idx="53">
                  <c:v>43927.208333333205</c:v>
                </c:pt>
                <c:pt idx="54">
                  <c:v>43927.249999999869</c:v>
                </c:pt>
                <c:pt idx="55">
                  <c:v>43927.291666666533</c:v>
                </c:pt>
                <c:pt idx="56">
                  <c:v>43927.333333333198</c:v>
                </c:pt>
                <c:pt idx="57">
                  <c:v>43927.374999999862</c:v>
                </c:pt>
                <c:pt idx="58">
                  <c:v>43927.416666666526</c:v>
                </c:pt>
                <c:pt idx="59">
                  <c:v>43927.45833333319</c:v>
                </c:pt>
                <c:pt idx="60">
                  <c:v>43927.499999999854</c:v>
                </c:pt>
                <c:pt idx="61">
                  <c:v>43927.541666666519</c:v>
                </c:pt>
                <c:pt idx="62">
                  <c:v>43927.583333333183</c:v>
                </c:pt>
                <c:pt idx="63">
                  <c:v>43927.624999999847</c:v>
                </c:pt>
                <c:pt idx="64">
                  <c:v>43927.666666666511</c:v>
                </c:pt>
                <c:pt idx="65">
                  <c:v>43927.708333333176</c:v>
                </c:pt>
                <c:pt idx="66">
                  <c:v>43927.74999999984</c:v>
                </c:pt>
                <c:pt idx="67">
                  <c:v>43927.791666666504</c:v>
                </c:pt>
                <c:pt idx="68">
                  <c:v>43927.833333333168</c:v>
                </c:pt>
                <c:pt idx="69">
                  <c:v>43927.874999999833</c:v>
                </c:pt>
                <c:pt idx="70">
                  <c:v>43927.916666666497</c:v>
                </c:pt>
                <c:pt idx="71">
                  <c:v>43927.958333333161</c:v>
                </c:pt>
                <c:pt idx="72">
                  <c:v>43927.999999999825</c:v>
                </c:pt>
                <c:pt idx="73">
                  <c:v>43928.04166666649</c:v>
                </c:pt>
                <c:pt idx="74">
                  <c:v>43928.083333333154</c:v>
                </c:pt>
                <c:pt idx="75">
                  <c:v>43928.124999999818</c:v>
                </c:pt>
                <c:pt idx="76">
                  <c:v>43928.166666666482</c:v>
                </c:pt>
                <c:pt idx="77">
                  <c:v>43928.208333333147</c:v>
                </c:pt>
                <c:pt idx="78">
                  <c:v>43928.249999999811</c:v>
                </c:pt>
                <c:pt idx="79">
                  <c:v>43928.291666666475</c:v>
                </c:pt>
                <c:pt idx="80">
                  <c:v>43928.333333333139</c:v>
                </c:pt>
                <c:pt idx="81">
                  <c:v>43928.374999999804</c:v>
                </c:pt>
                <c:pt idx="82">
                  <c:v>43928.416666666468</c:v>
                </c:pt>
                <c:pt idx="83">
                  <c:v>43928.458333333132</c:v>
                </c:pt>
                <c:pt idx="84">
                  <c:v>43928.499999999796</c:v>
                </c:pt>
                <c:pt idx="85">
                  <c:v>43928.541666666461</c:v>
                </c:pt>
                <c:pt idx="86">
                  <c:v>43928.583333333125</c:v>
                </c:pt>
                <c:pt idx="87">
                  <c:v>43928.624999999789</c:v>
                </c:pt>
                <c:pt idx="88">
                  <c:v>43928.666666666453</c:v>
                </c:pt>
                <c:pt idx="89">
                  <c:v>43928.708333333117</c:v>
                </c:pt>
                <c:pt idx="90">
                  <c:v>43928.749999999782</c:v>
                </c:pt>
                <c:pt idx="91">
                  <c:v>43928.791666666446</c:v>
                </c:pt>
                <c:pt idx="92">
                  <c:v>43928.83333333311</c:v>
                </c:pt>
                <c:pt idx="93">
                  <c:v>43928.874999999774</c:v>
                </c:pt>
                <c:pt idx="94">
                  <c:v>43928.916666666439</c:v>
                </c:pt>
                <c:pt idx="95">
                  <c:v>43928.958333333103</c:v>
                </c:pt>
                <c:pt idx="96">
                  <c:v>43928.999999999767</c:v>
                </c:pt>
                <c:pt idx="97">
                  <c:v>43929.041666666431</c:v>
                </c:pt>
                <c:pt idx="98">
                  <c:v>43929.083333333096</c:v>
                </c:pt>
                <c:pt idx="99">
                  <c:v>43929.12499999976</c:v>
                </c:pt>
                <c:pt idx="100">
                  <c:v>43929.166666666424</c:v>
                </c:pt>
                <c:pt idx="101">
                  <c:v>43929.208333333088</c:v>
                </c:pt>
                <c:pt idx="102">
                  <c:v>43929.249999999753</c:v>
                </c:pt>
                <c:pt idx="103">
                  <c:v>43929.291666666417</c:v>
                </c:pt>
                <c:pt idx="104">
                  <c:v>43929.333333333081</c:v>
                </c:pt>
                <c:pt idx="105">
                  <c:v>43929.374999999745</c:v>
                </c:pt>
                <c:pt idx="106">
                  <c:v>43929.41666666641</c:v>
                </c:pt>
                <c:pt idx="107">
                  <c:v>43929.458333333074</c:v>
                </c:pt>
                <c:pt idx="108">
                  <c:v>43929.499999999738</c:v>
                </c:pt>
                <c:pt idx="109">
                  <c:v>43929.541666666402</c:v>
                </c:pt>
                <c:pt idx="110">
                  <c:v>43929.583333333067</c:v>
                </c:pt>
                <c:pt idx="111">
                  <c:v>43929.624999999731</c:v>
                </c:pt>
                <c:pt idx="112">
                  <c:v>43929.666666666395</c:v>
                </c:pt>
                <c:pt idx="113">
                  <c:v>43929.708333333059</c:v>
                </c:pt>
                <c:pt idx="114">
                  <c:v>43929.749999999724</c:v>
                </c:pt>
                <c:pt idx="115">
                  <c:v>43929.791666666388</c:v>
                </c:pt>
                <c:pt idx="116">
                  <c:v>43929.833333333052</c:v>
                </c:pt>
                <c:pt idx="117">
                  <c:v>43929.874999999716</c:v>
                </c:pt>
                <c:pt idx="118">
                  <c:v>43929.91666666638</c:v>
                </c:pt>
                <c:pt idx="119">
                  <c:v>43929.958333333045</c:v>
                </c:pt>
                <c:pt idx="120">
                  <c:v>43929.999999999709</c:v>
                </c:pt>
                <c:pt idx="121">
                  <c:v>43930.041666666373</c:v>
                </c:pt>
                <c:pt idx="122">
                  <c:v>43930.083333333037</c:v>
                </c:pt>
                <c:pt idx="123">
                  <c:v>43930.124999999702</c:v>
                </c:pt>
                <c:pt idx="124">
                  <c:v>43930.166666666366</c:v>
                </c:pt>
                <c:pt idx="125">
                  <c:v>43930.20833333303</c:v>
                </c:pt>
                <c:pt idx="126">
                  <c:v>43930.249999999694</c:v>
                </c:pt>
                <c:pt idx="127">
                  <c:v>43930.291666666359</c:v>
                </c:pt>
                <c:pt idx="128">
                  <c:v>43930.333333333023</c:v>
                </c:pt>
                <c:pt idx="129">
                  <c:v>43930.374999999687</c:v>
                </c:pt>
                <c:pt idx="130">
                  <c:v>43930.416666666351</c:v>
                </c:pt>
                <c:pt idx="131">
                  <c:v>43930.458333333016</c:v>
                </c:pt>
                <c:pt idx="132">
                  <c:v>43930.49999999968</c:v>
                </c:pt>
                <c:pt idx="133">
                  <c:v>43930.541666666344</c:v>
                </c:pt>
                <c:pt idx="134">
                  <c:v>43930.583333333008</c:v>
                </c:pt>
                <c:pt idx="135">
                  <c:v>43930.624999999673</c:v>
                </c:pt>
                <c:pt idx="136">
                  <c:v>43930.666666666337</c:v>
                </c:pt>
                <c:pt idx="137">
                  <c:v>43930.708333333001</c:v>
                </c:pt>
                <c:pt idx="138">
                  <c:v>43930.749999999665</c:v>
                </c:pt>
                <c:pt idx="139">
                  <c:v>43930.79166666633</c:v>
                </c:pt>
                <c:pt idx="140">
                  <c:v>43930.833333332994</c:v>
                </c:pt>
                <c:pt idx="141">
                  <c:v>43930.874999999658</c:v>
                </c:pt>
                <c:pt idx="142">
                  <c:v>43930.916666666322</c:v>
                </c:pt>
                <c:pt idx="143">
                  <c:v>43930.958333332987</c:v>
                </c:pt>
                <c:pt idx="144">
                  <c:v>43930.999999999651</c:v>
                </c:pt>
                <c:pt idx="145">
                  <c:v>43931.041666666315</c:v>
                </c:pt>
                <c:pt idx="146">
                  <c:v>43931.083333332979</c:v>
                </c:pt>
                <c:pt idx="147">
                  <c:v>43931.124999999643</c:v>
                </c:pt>
                <c:pt idx="148">
                  <c:v>43931.166666666308</c:v>
                </c:pt>
                <c:pt idx="149">
                  <c:v>43931.208333332972</c:v>
                </c:pt>
                <c:pt idx="150">
                  <c:v>43931.249999999636</c:v>
                </c:pt>
                <c:pt idx="151">
                  <c:v>43931.2916666663</c:v>
                </c:pt>
                <c:pt idx="152">
                  <c:v>43931.333333332965</c:v>
                </c:pt>
                <c:pt idx="153">
                  <c:v>43931.374999999629</c:v>
                </c:pt>
                <c:pt idx="154">
                  <c:v>43931.416666666293</c:v>
                </c:pt>
                <c:pt idx="155">
                  <c:v>43931.458333332957</c:v>
                </c:pt>
                <c:pt idx="156">
                  <c:v>43931.499999999622</c:v>
                </c:pt>
                <c:pt idx="157">
                  <c:v>43931.541666666286</c:v>
                </c:pt>
                <c:pt idx="158">
                  <c:v>43931.58333333295</c:v>
                </c:pt>
                <c:pt idx="159">
                  <c:v>43931.624999999614</c:v>
                </c:pt>
                <c:pt idx="160">
                  <c:v>43931.666666666279</c:v>
                </c:pt>
                <c:pt idx="161">
                  <c:v>43931.708333332943</c:v>
                </c:pt>
                <c:pt idx="162">
                  <c:v>43931.749999999607</c:v>
                </c:pt>
                <c:pt idx="163">
                  <c:v>43931.791666666271</c:v>
                </c:pt>
                <c:pt idx="164">
                  <c:v>43931.833333332936</c:v>
                </c:pt>
                <c:pt idx="165">
                  <c:v>43931.8749999996</c:v>
                </c:pt>
                <c:pt idx="166">
                  <c:v>43931.916666666264</c:v>
                </c:pt>
                <c:pt idx="167">
                  <c:v>43931.958333332928</c:v>
                </c:pt>
              </c:numCache>
            </c:numRef>
          </c:xVal>
          <c:yVal>
            <c:numRef>
              <c:f>ModelValues!$Y$4:$Y$171</c:f>
              <c:numCache>
                <c:formatCode>General</c:formatCode>
                <c:ptCount val="168"/>
                <c:pt idx="0">
                  <c:v>709</c:v>
                </c:pt>
                <c:pt idx="1">
                  <c:v>690</c:v>
                </c:pt>
                <c:pt idx="2">
                  <c:v>682</c:v>
                </c:pt>
                <c:pt idx="3">
                  <c:v>683</c:v>
                </c:pt>
                <c:pt idx="4">
                  <c:v>700</c:v>
                </c:pt>
                <c:pt idx="5">
                  <c:v>730</c:v>
                </c:pt>
                <c:pt idx="6">
                  <c:v>742</c:v>
                </c:pt>
                <c:pt idx="7">
                  <c:v>738</c:v>
                </c:pt>
                <c:pt idx="8">
                  <c:v>742</c:v>
                </c:pt>
                <c:pt idx="9">
                  <c:v>762</c:v>
                </c:pt>
                <c:pt idx="10">
                  <c:v>766</c:v>
                </c:pt>
                <c:pt idx="11">
                  <c:v>759</c:v>
                </c:pt>
                <c:pt idx="12">
                  <c:v>749</c:v>
                </c:pt>
                <c:pt idx="13">
                  <c:v>733</c:v>
                </c:pt>
                <c:pt idx="14">
                  <c:v>738</c:v>
                </c:pt>
                <c:pt idx="15">
                  <c:v>788</c:v>
                </c:pt>
                <c:pt idx="16">
                  <c:v>856</c:v>
                </c:pt>
                <c:pt idx="17">
                  <c:v>890</c:v>
                </c:pt>
                <c:pt idx="18">
                  <c:v>903</c:v>
                </c:pt>
                <c:pt idx="19">
                  <c:v>909</c:v>
                </c:pt>
                <c:pt idx="20">
                  <c:v>864</c:v>
                </c:pt>
                <c:pt idx="21">
                  <c:v>807</c:v>
                </c:pt>
                <c:pt idx="22">
                  <c:v>749</c:v>
                </c:pt>
                <c:pt idx="23">
                  <c:v>699</c:v>
                </c:pt>
                <c:pt idx="24">
                  <c:v>673</c:v>
                </c:pt>
                <c:pt idx="25">
                  <c:v>662</c:v>
                </c:pt>
                <c:pt idx="26">
                  <c:v>656</c:v>
                </c:pt>
                <c:pt idx="27">
                  <c:v>666</c:v>
                </c:pt>
                <c:pt idx="28">
                  <c:v>677</c:v>
                </c:pt>
                <c:pt idx="29">
                  <c:v>698</c:v>
                </c:pt>
                <c:pt idx="30">
                  <c:v>721</c:v>
                </c:pt>
                <c:pt idx="31">
                  <c:v>770</c:v>
                </c:pt>
                <c:pt idx="32">
                  <c:v>820</c:v>
                </c:pt>
                <c:pt idx="33">
                  <c:v>860</c:v>
                </c:pt>
                <c:pt idx="34">
                  <c:v>891</c:v>
                </c:pt>
                <c:pt idx="35">
                  <c:v>911</c:v>
                </c:pt>
                <c:pt idx="36">
                  <c:v>896</c:v>
                </c:pt>
                <c:pt idx="37">
                  <c:v>868</c:v>
                </c:pt>
                <c:pt idx="38">
                  <c:v>864</c:v>
                </c:pt>
                <c:pt idx="39">
                  <c:v>888</c:v>
                </c:pt>
                <c:pt idx="40">
                  <c:v>919</c:v>
                </c:pt>
                <c:pt idx="41">
                  <c:v>916</c:v>
                </c:pt>
                <c:pt idx="42">
                  <c:v>918</c:v>
                </c:pt>
                <c:pt idx="43">
                  <c:v>940</c:v>
                </c:pt>
                <c:pt idx="44">
                  <c:v>895</c:v>
                </c:pt>
                <c:pt idx="45">
                  <c:v>835</c:v>
                </c:pt>
                <c:pt idx="46">
                  <c:v>777</c:v>
                </c:pt>
                <c:pt idx="47">
                  <c:v>731</c:v>
                </c:pt>
                <c:pt idx="48">
                  <c:v>699</c:v>
                </c:pt>
                <c:pt idx="49">
                  <c:v>691</c:v>
                </c:pt>
                <c:pt idx="50">
                  <c:v>688</c:v>
                </c:pt>
                <c:pt idx="51">
                  <c:v>703</c:v>
                </c:pt>
                <c:pt idx="52">
                  <c:v>748</c:v>
                </c:pt>
                <c:pt idx="53">
                  <c:v>812</c:v>
                </c:pt>
                <c:pt idx="54">
                  <c:v>845</c:v>
                </c:pt>
                <c:pt idx="55">
                  <c:v>842</c:v>
                </c:pt>
                <c:pt idx="56">
                  <c:v>816</c:v>
                </c:pt>
                <c:pt idx="57">
                  <c:v>803</c:v>
                </c:pt>
                <c:pt idx="58">
                  <c:v>800</c:v>
                </c:pt>
                <c:pt idx="59">
                  <c:v>806</c:v>
                </c:pt>
                <c:pt idx="60">
                  <c:v>782</c:v>
                </c:pt>
                <c:pt idx="61">
                  <c:v>770</c:v>
                </c:pt>
                <c:pt idx="62">
                  <c:v>783</c:v>
                </c:pt>
                <c:pt idx="63">
                  <c:v>821</c:v>
                </c:pt>
                <c:pt idx="64">
                  <c:v>889</c:v>
                </c:pt>
                <c:pt idx="65">
                  <c:v>902</c:v>
                </c:pt>
                <c:pt idx="66">
                  <c:v>925</c:v>
                </c:pt>
                <c:pt idx="67">
                  <c:v>932</c:v>
                </c:pt>
                <c:pt idx="68">
                  <c:v>883</c:v>
                </c:pt>
                <c:pt idx="69">
                  <c:v>829</c:v>
                </c:pt>
                <c:pt idx="70">
                  <c:v>760</c:v>
                </c:pt>
                <c:pt idx="71">
                  <c:v>713</c:v>
                </c:pt>
                <c:pt idx="72">
                  <c:v>689</c:v>
                </c:pt>
                <c:pt idx="73">
                  <c:v>676</c:v>
                </c:pt>
                <c:pt idx="74">
                  <c:v>678</c:v>
                </c:pt>
                <c:pt idx="75">
                  <c:v>689</c:v>
                </c:pt>
                <c:pt idx="76">
                  <c:v>727</c:v>
                </c:pt>
                <c:pt idx="77">
                  <c:v>795</c:v>
                </c:pt>
                <c:pt idx="78">
                  <c:v>826</c:v>
                </c:pt>
                <c:pt idx="79">
                  <c:v>817</c:v>
                </c:pt>
                <c:pt idx="80">
                  <c:v>793</c:v>
                </c:pt>
                <c:pt idx="81">
                  <c:v>779</c:v>
                </c:pt>
                <c:pt idx="82">
                  <c:v>788</c:v>
                </c:pt>
                <c:pt idx="83">
                  <c:v>796</c:v>
                </c:pt>
                <c:pt idx="84">
                  <c:v>781</c:v>
                </c:pt>
                <c:pt idx="85">
                  <c:v>773</c:v>
                </c:pt>
                <c:pt idx="86">
                  <c:v>779</c:v>
                </c:pt>
                <c:pt idx="87">
                  <c:v>814</c:v>
                </c:pt>
                <c:pt idx="88">
                  <c:v>889</c:v>
                </c:pt>
                <c:pt idx="89">
                  <c:v>909</c:v>
                </c:pt>
                <c:pt idx="90">
                  <c:v>919</c:v>
                </c:pt>
                <c:pt idx="91">
                  <c:v>926</c:v>
                </c:pt>
                <c:pt idx="92">
                  <c:v>881</c:v>
                </c:pt>
                <c:pt idx="93">
                  <c:v>823</c:v>
                </c:pt>
                <c:pt idx="94">
                  <c:v>752</c:v>
                </c:pt>
                <c:pt idx="95">
                  <c:v>715</c:v>
                </c:pt>
                <c:pt idx="96">
                  <c:v>693</c:v>
                </c:pt>
                <c:pt idx="97">
                  <c:v>683</c:v>
                </c:pt>
                <c:pt idx="98">
                  <c:v>674</c:v>
                </c:pt>
                <c:pt idx="99">
                  <c:v>697</c:v>
                </c:pt>
                <c:pt idx="100">
                  <c:v>725</c:v>
                </c:pt>
                <c:pt idx="101">
                  <c:v>784</c:v>
                </c:pt>
                <c:pt idx="102">
                  <c:v>839</c:v>
                </c:pt>
                <c:pt idx="103">
                  <c:v>890</c:v>
                </c:pt>
                <c:pt idx="104">
                  <c:v>899</c:v>
                </c:pt>
                <c:pt idx="105">
                  <c:v>902</c:v>
                </c:pt>
                <c:pt idx="106">
                  <c:v>914</c:v>
                </c:pt>
                <c:pt idx="107">
                  <c:v>927</c:v>
                </c:pt>
                <c:pt idx="108">
                  <c:v>892</c:v>
                </c:pt>
                <c:pt idx="109">
                  <c:v>870</c:v>
                </c:pt>
                <c:pt idx="110">
                  <c:v>882</c:v>
                </c:pt>
                <c:pt idx="111">
                  <c:v>923</c:v>
                </c:pt>
                <c:pt idx="112">
                  <c:v>975</c:v>
                </c:pt>
                <c:pt idx="113">
                  <c:v>963</c:v>
                </c:pt>
                <c:pt idx="114">
                  <c:v>959</c:v>
                </c:pt>
                <c:pt idx="115">
                  <c:v>946</c:v>
                </c:pt>
                <c:pt idx="116">
                  <c:v>895</c:v>
                </c:pt>
                <c:pt idx="117">
                  <c:v>828</c:v>
                </c:pt>
                <c:pt idx="118">
                  <c:v>768</c:v>
                </c:pt>
                <c:pt idx="119">
                  <c:v>726</c:v>
                </c:pt>
                <c:pt idx="120">
                  <c:v>697</c:v>
                </c:pt>
                <c:pt idx="121">
                  <c:v>680</c:v>
                </c:pt>
                <c:pt idx="122">
                  <c:v>687</c:v>
                </c:pt>
                <c:pt idx="123">
                  <c:v>705</c:v>
                </c:pt>
                <c:pt idx="124">
                  <c:v>735</c:v>
                </c:pt>
                <c:pt idx="125">
                  <c:v>793</c:v>
                </c:pt>
                <c:pt idx="126">
                  <c:v>865</c:v>
                </c:pt>
                <c:pt idx="127">
                  <c:v>916</c:v>
                </c:pt>
                <c:pt idx="128">
                  <c:v>944</c:v>
                </c:pt>
                <c:pt idx="129">
                  <c:v>979</c:v>
                </c:pt>
                <c:pt idx="130">
                  <c:v>996</c:v>
                </c:pt>
                <c:pt idx="131">
                  <c:v>1001</c:v>
                </c:pt>
                <c:pt idx="132">
                  <c:v>964</c:v>
                </c:pt>
                <c:pt idx="133">
                  <c:v>967</c:v>
                </c:pt>
                <c:pt idx="134">
                  <c:v>954</c:v>
                </c:pt>
                <c:pt idx="135">
                  <c:v>954</c:v>
                </c:pt>
                <c:pt idx="136">
                  <c:v>965</c:v>
                </c:pt>
                <c:pt idx="137">
                  <c:v>939</c:v>
                </c:pt>
                <c:pt idx="138">
                  <c:v>955</c:v>
                </c:pt>
                <c:pt idx="139">
                  <c:v>962</c:v>
                </c:pt>
                <c:pt idx="140">
                  <c:v>927</c:v>
                </c:pt>
                <c:pt idx="141">
                  <c:v>875</c:v>
                </c:pt>
                <c:pt idx="142">
                  <c:v>813</c:v>
                </c:pt>
                <c:pt idx="143">
                  <c:v>778</c:v>
                </c:pt>
                <c:pt idx="144">
                  <c:v>750</c:v>
                </c:pt>
                <c:pt idx="145">
                  <c:v>734</c:v>
                </c:pt>
                <c:pt idx="146">
                  <c:v>727</c:v>
                </c:pt>
                <c:pt idx="147">
                  <c:v>733</c:v>
                </c:pt>
                <c:pt idx="148">
                  <c:v>761</c:v>
                </c:pt>
                <c:pt idx="149">
                  <c:v>796</c:v>
                </c:pt>
                <c:pt idx="150">
                  <c:v>815</c:v>
                </c:pt>
                <c:pt idx="151">
                  <c:v>844</c:v>
                </c:pt>
                <c:pt idx="152">
                  <c:v>862</c:v>
                </c:pt>
                <c:pt idx="153">
                  <c:v>879</c:v>
                </c:pt>
                <c:pt idx="154">
                  <c:v>892</c:v>
                </c:pt>
                <c:pt idx="155">
                  <c:v>914</c:v>
                </c:pt>
                <c:pt idx="156">
                  <c:v>907</c:v>
                </c:pt>
                <c:pt idx="157">
                  <c:v>898</c:v>
                </c:pt>
                <c:pt idx="158">
                  <c:v>911</c:v>
                </c:pt>
                <c:pt idx="159">
                  <c:v>955</c:v>
                </c:pt>
                <c:pt idx="160">
                  <c:v>1017</c:v>
                </c:pt>
                <c:pt idx="161">
                  <c:v>997</c:v>
                </c:pt>
                <c:pt idx="162">
                  <c:v>983</c:v>
                </c:pt>
                <c:pt idx="163">
                  <c:v>964</c:v>
                </c:pt>
                <c:pt idx="164">
                  <c:v>922</c:v>
                </c:pt>
                <c:pt idx="165">
                  <c:v>863</c:v>
                </c:pt>
                <c:pt idx="166">
                  <c:v>810</c:v>
                </c:pt>
                <c:pt idx="167">
                  <c:v>773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C17-4D8A-818F-6D45A66CFA27}"/>
            </c:ext>
          </c:extLst>
        </c:ser>
        <c:ser>
          <c:idx val="1"/>
          <c:order val="1"/>
          <c:tx>
            <c:strRef>
              <c:f>ModelValues!$AA$3</c:f>
              <c:strCache>
                <c:ptCount val="1"/>
                <c:pt idx="0">
                  <c:v>SMART Power Model</c:v>
                </c:pt>
              </c:strCache>
            </c:strRef>
          </c:tx>
          <c:spPr>
            <a:ln w="22225" cap="rnd">
              <a:solidFill>
                <a:schemeClr val="bg1"/>
              </a:solidFill>
            </a:ln>
            <a:effectLst>
              <a:glow rad="381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xVal>
            <c:numRef>
              <c:f>ModelValues!$A$4:$A$171</c:f>
              <c:numCache>
                <c:formatCode>m/d/yyyy\ h:mm</c:formatCode>
                <c:ptCount val="168"/>
                <c:pt idx="0">
                  <c:v>43925</c:v>
                </c:pt>
                <c:pt idx="1">
                  <c:v>43925.041666666664</c:v>
                </c:pt>
                <c:pt idx="2">
                  <c:v>43925.083333333328</c:v>
                </c:pt>
                <c:pt idx="3">
                  <c:v>43925.124999999993</c:v>
                </c:pt>
                <c:pt idx="4">
                  <c:v>43925.166666666657</c:v>
                </c:pt>
                <c:pt idx="5">
                  <c:v>43925.208333333321</c:v>
                </c:pt>
                <c:pt idx="6">
                  <c:v>43925.249999999985</c:v>
                </c:pt>
                <c:pt idx="7">
                  <c:v>43925.29166666665</c:v>
                </c:pt>
                <c:pt idx="8">
                  <c:v>43925.333333333314</c:v>
                </c:pt>
                <c:pt idx="9">
                  <c:v>43925.374999999978</c:v>
                </c:pt>
                <c:pt idx="10">
                  <c:v>43925.416666666642</c:v>
                </c:pt>
                <c:pt idx="11">
                  <c:v>43925.458333333307</c:v>
                </c:pt>
                <c:pt idx="12">
                  <c:v>43925.499999999971</c:v>
                </c:pt>
                <c:pt idx="13">
                  <c:v>43925.541666666635</c:v>
                </c:pt>
                <c:pt idx="14">
                  <c:v>43925.583333333299</c:v>
                </c:pt>
                <c:pt idx="15">
                  <c:v>43925.624999999964</c:v>
                </c:pt>
                <c:pt idx="16">
                  <c:v>43925.666666666628</c:v>
                </c:pt>
                <c:pt idx="17">
                  <c:v>43925.708333333292</c:v>
                </c:pt>
                <c:pt idx="18">
                  <c:v>43925.749999999956</c:v>
                </c:pt>
                <c:pt idx="19">
                  <c:v>43925.791666666621</c:v>
                </c:pt>
                <c:pt idx="20">
                  <c:v>43925.833333333285</c:v>
                </c:pt>
                <c:pt idx="21">
                  <c:v>43925.874999999949</c:v>
                </c:pt>
                <c:pt idx="22">
                  <c:v>43925.916666666613</c:v>
                </c:pt>
                <c:pt idx="23">
                  <c:v>43925.958333333278</c:v>
                </c:pt>
                <c:pt idx="24">
                  <c:v>43925.999999999942</c:v>
                </c:pt>
                <c:pt idx="25">
                  <c:v>43926.041666666606</c:v>
                </c:pt>
                <c:pt idx="26">
                  <c:v>43926.08333333327</c:v>
                </c:pt>
                <c:pt idx="27">
                  <c:v>43926.124999999935</c:v>
                </c:pt>
                <c:pt idx="28">
                  <c:v>43926.166666666599</c:v>
                </c:pt>
                <c:pt idx="29">
                  <c:v>43926.208333333263</c:v>
                </c:pt>
                <c:pt idx="30">
                  <c:v>43926.249999999927</c:v>
                </c:pt>
                <c:pt idx="31">
                  <c:v>43926.291666666591</c:v>
                </c:pt>
                <c:pt idx="32">
                  <c:v>43926.333333333256</c:v>
                </c:pt>
                <c:pt idx="33">
                  <c:v>43926.37499999992</c:v>
                </c:pt>
                <c:pt idx="34">
                  <c:v>43926.416666666584</c:v>
                </c:pt>
                <c:pt idx="35">
                  <c:v>43926.458333333248</c:v>
                </c:pt>
                <c:pt idx="36">
                  <c:v>43926.499999999913</c:v>
                </c:pt>
                <c:pt idx="37">
                  <c:v>43926.541666666577</c:v>
                </c:pt>
                <c:pt idx="38">
                  <c:v>43926.583333333241</c:v>
                </c:pt>
                <c:pt idx="39">
                  <c:v>43926.624999999905</c:v>
                </c:pt>
                <c:pt idx="40">
                  <c:v>43926.66666666657</c:v>
                </c:pt>
                <c:pt idx="41">
                  <c:v>43926.708333333234</c:v>
                </c:pt>
                <c:pt idx="42">
                  <c:v>43926.749999999898</c:v>
                </c:pt>
                <c:pt idx="43">
                  <c:v>43926.791666666562</c:v>
                </c:pt>
                <c:pt idx="44">
                  <c:v>43926.833333333227</c:v>
                </c:pt>
                <c:pt idx="45">
                  <c:v>43926.874999999891</c:v>
                </c:pt>
                <c:pt idx="46">
                  <c:v>43926.916666666555</c:v>
                </c:pt>
                <c:pt idx="47">
                  <c:v>43926.958333333219</c:v>
                </c:pt>
                <c:pt idx="48">
                  <c:v>43926.999999999884</c:v>
                </c:pt>
                <c:pt idx="49">
                  <c:v>43927.041666666548</c:v>
                </c:pt>
                <c:pt idx="50">
                  <c:v>43927.083333333212</c:v>
                </c:pt>
                <c:pt idx="51">
                  <c:v>43927.124999999876</c:v>
                </c:pt>
                <c:pt idx="52">
                  <c:v>43927.166666666541</c:v>
                </c:pt>
                <c:pt idx="53">
                  <c:v>43927.208333333205</c:v>
                </c:pt>
                <c:pt idx="54">
                  <c:v>43927.249999999869</c:v>
                </c:pt>
                <c:pt idx="55">
                  <c:v>43927.291666666533</c:v>
                </c:pt>
                <c:pt idx="56">
                  <c:v>43927.333333333198</c:v>
                </c:pt>
                <c:pt idx="57">
                  <c:v>43927.374999999862</c:v>
                </c:pt>
                <c:pt idx="58">
                  <c:v>43927.416666666526</c:v>
                </c:pt>
                <c:pt idx="59">
                  <c:v>43927.45833333319</c:v>
                </c:pt>
                <c:pt idx="60">
                  <c:v>43927.499999999854</c:v>
                </c:pt>
                <c:pt idx="61">
                  <c:v>43927.541666666519</c:v>
                </c:pt>
                <c:pt idx="62">
                  <c:v>43927.583333333183</c:v>
                </c:pt>
                <c:pt idx="63">
                  <c:v>43927.624999999847</c:v>
                </c:pt>
                <c:pt idx="64">
                  <c:v>43927.666666666511</c:v>
                </c:pt>
                <c:pt idx="65">
                  <c:v>43927.708333333176</c:v>
                </c:pt>
                <c:pt idx="66">
                  <c:v>43927.74999999984</c:v>
                </c:pt>
                <c:pt idx="67">
                  <c:v>43927.791666666504</c:v>
                </c:pt>
                <c:pt idx="68">
                  <c:v>43927.833333333168</c:v>
                </c:pt>
                <c:pt idx="69">
                  <c:v>43927.874999999833</c:v>
                </c:pt>
                <c:pt idx="70">
                  <c:v>43927.916666666497</c:v>
                </c:pt>
                <c:pt idx="71">
                  <c:v>43927.958333333161</c:v>
                </c:pt>
                <c:pt idx="72">
                  <c:v>43927.999999999825</c:v>
                </c:pt>
                <c:pt idx="73">
                  <c:v>43928.04166666649</c:v>
                </c:pt>
                <c:pt idx="74">
                  <c:v>43928.083333333154</c:v>
                </c:pt>
                <c:pt idx="75">
                  <c:v>43928.124999999818</c:v>
                </c:pt>
                <c:pt idx="76">
                  <c:v>43928.166666666482</c:v>
                </c:pt>
                <c:pt idx="77">
                  <c:v>43928.208333333147</c:v>
                </c:pt>
                <c:pt idx="78">
                  <c:v>43928.249999999811</c:v>
                </c:pt>
                <c:pt idx="79">
                  <c:v>43928.291666666475</c:v>
                </c:pt>
                <c:pt idx="80">
                  <c:v>43928.333333333139</c:v>
                </c:pt>
                <c:pt idx="81">
                  <c:v>43928.374999999804</c:v>
                </c:pt>
                <c:pt idx="82">
                  <c:v>43928.416666666468</c:v>
                </c:pt>
                <c:pt idx="83">
                  <c:v>43928.458333333132</c:v>
                </c:pt>
                <c:pt idx="84">
                  <c:v>43928.499999999796</c:v>
                </c:pt>
                <c:pt idx="85">
                  <c:v>43928.541666666461</c:v>
                </c:pt>
                <c:pt idx="86">
                  <c:v>43928.583333333125</c:v>
                </c:pt>
                <c:pt idx="87">
                  <c:v>43928.624999999789</c:v>
                </c:pt>
                <c:pt idx="88">
                  <c:v>43928.666666666453</c:v>
                </c:pt>
                <c:pt idx="89">
                  <c:v>43928.708333333117</c:v>
                </c:pt>
                <c:pt idx="90">
                  <c:v>43928.749999999782</c:v>
                </c:pt>
                <c:pt idx="91">
                  <c:v>43928.791666666446</c:v>
                </c:pt>
                <c:pt idx="92">
                  <c:v>43928.83333333311</c:v>
                </c:pt>
                <c:pt idx="93">
                  <c:v>43928.874999999774</c:v>
                </c:pt>
                <c:pt idx="94">
                  <c:v>43928.916666666439</c:v>
                </c:pt>
                <c:pt idx="95">
                  <c:v>43928.958333333103</c:v>
                </c:pt>
                <c:pt idx="96">
                  <c:v>43928.999999999767</c:v>
                </c:pt>
                <c:pt idx="97">
                  <c:v>43929.041666666431</c:v>
                </c:pt>
                <c:pt idx="98">
                  <c:v>43929.083333333096</c:v>
                </c:pt>
                <c:pt idx="99">
                  <c:v>43929.12499999976</c:v>
                </c:pt>
                <c:pt idx="100">
                  <c:v>43929.166666666424</c:v>
                </c:pt>
                <c:pt idx="101">
                  <c:v>43929.208333333088</c:v>
                </c:pt>
                <c:pt idx="102">
                  <c:v>43929.249999999753</c:v>
                </c:pt>
                <c:pt idx="103">
                  <c:v>43929.291666666417</c:v>
                </c:pt>
                <c:pt idx="104">
                  <c:v>43929.333333333081</c:v>
                </c:pt>
                <c:pt idx="105">
                  <c:v>43929.374999999745</c:v>
                </c:pt>
                <c:pt idx="106">
                  <c:v>43929.41666666641</c:v>
                </c:pt>
                <c:pt idx="107">
                  <c:v>43929.458333333074</c:v>
                </c:pt>
                <c:pt idx="108">
                  <c:v>43929.499999999738</c:v>
                </c:pt>
                <c:pt idx="109">
                  <c:v>43929.541666666402</c:v>
                </c:pt>
                <c:pt idx="110">
                  <c:v>43929.583333333067</c:v>
                </c:pt>
                <c:pt idx="111">
                  <c:v>43929.624999999731</c:v>
                </c:pt>
                <c:pt idx="112">
                  <c:v>43929.666666666395</c:v>
                </c:pt>
                <c:pt idx="113">
                  <c:v>43929.708333333059</c:v>
                </c:pt>
                <c:pt idx="114">
                  <c:v>43929.749999999724</c:v>
                </c:pt>
                <c:pt idx="115">
                  <c:v>43929.791666666388</c:v>
                </c:pt>
                <c:pt idx="116">
                  <c:v>43929.833333333052</c:v>
                </c:pt>
                <c:pt idx="117">
                  <c:v>43929.874999999716</c:v>
                </c:pt>
                <c:pt idx="118">
                  <c:v>43929.91666666638</c:v>
                </c:pt>
                <c:pt idx="119">
                  <c:v>43929.958333333045</c:v>
                </c:pt>
                <c:pt idx="120">
                  <c:v>43929.999999999709</c:v>
                </c:pt>
                <c:pt idx="121">
                  <c:v>43930.041666666373</c:v>
                </c:pt>
                <c:pt idx="122">
                  <c:v>43930.083333333037</c:v>
                </c:pt>
                <c:pt idx="123">
                  <c:v>43930.124999999702</c:v>
                </c:pt>
                <c:pt idx="124">
                  <c:v>43930.166666666366</c:v>
                </c:pt>
                <c:pt idx="125">
                  <c:v>43930.20833333303</c:v>
                </c:pt>
                <c:pt idx="126">
                  <c:v>43930.249999999694</c:v>
                </c:pt>
                <c:pt idx="127">
                  <c:v>43930.291666666359</c:v>
                </c:pt>
                <c:pt idx="128">
                  <c:v>43930.333333333023</c:v>
                </c:pt>
                <c:pt idx="129">
                  <c:v>43930.374999999687</c:v>
                </c:pt>
                <c:pt idx="130">
                  <c:v>43930.416666666351</c:v>
                </c:pt>
                <c:pt idx="131">
                  <c:v>43930.458333333016</c:v>
                </c:pt>
                <c:pt idx="132">
                  <c:v>43930.49999999968</c:v>
                </c:pt>
                <c:pt idx="133">
                  <c:v>43930.541666666344</c:v>
                </c:pt>
                <c:pt idx="134">
                  <c:v>43930.583333333008</c:v>
                </c:pt>
                <c:pt idx="135">
                  <c:v>43930.624999999673</c:v>
                </c:pt>
                <c:pt idx="136">
                  <c:v>43930.666666666337</c:v>
                </c:pt>
                <c:pt idx="137">
                  <c:v>43930.708333333001</c:v>
                </c:pt>
                <c:pt idx="138">
                  <c:v>43930.749999999665</c:v>
                </c:pt>
                <c:pt idx="139">
                  <c:v>43930.79166666633</c:v>
                </c:pt>
                <c:pt idx="140">
                  <c:v>43930.833333332994</c:v>
                </c:pt>
                <c:pt idx="141">
                  <c:v>43930.874999999658</c:v>
                </c:pt>
                <c:pt idx="142">
                  <c:v>43930.916666666322</c:v>
                </c:pt>
                <c:pt idx="143">
                  <c:v>43930.958333332987</c:v>
                </c:pt>
                <c:pt idx="144">
                  <c:v>43930.999999999651</c:v>
                </c:pt>
                <c:pt idx="145">
                  <c:v>43931.041666666315</c:v>
                </c:pt>
                <c:pt idx="146">
                  <c:v>43931.083333332979</c:v>
                </c:pt>
                <c:pt idx="147">
                  <c:v>43931.124999999643</c:v>
                </c:pt>
                <c:pt idx="148">
                  <c:v>43931.166666666308</c:v>
                </c:pt>
                <c:pt idx="149">
                  <c:v>43931.208333332972</c:v>
                </c:pt>
                <c:pt idx="150">
                  <c:v>43931.249999999636</c:v>
                </c:pt>
                <c:pt idx="151">
                  <c:v>43931.2916666663</c:v>
                </c:pt>
                <c:pt idx="152">
                  <c:v>43931.333333332965</c:v>
                </c:pt>
                <c:pt idx="153">
                  <c:v>43931.374999999629</c:v>
                </c:pt>
                <c:pt idx="154">
                  <c:v>43931.416666666293</c:v>
                </c:pt>
                <c:pt idx="155">
                  <c:v>43931.458333332957</c:v>
                </c:pt>
                <c:pt idx="156">
                  <c:v>43931.499999999622</c:v>
                </c:pt>
                <c:pt idx="157">
                  <c:v>43931.541666666286</c:v>
                </c:pt>
                <c:pt idx="158">
                  <c:v>43931.58333333295</c:v>
                </c:pt>
                <c:pt idx="159">
                  <c:v>43931.624999999614</c:v>
                </c:pt>
                <c:pt idx="160">
                  <c:v>43931.666666666279</c:v>
                </c:pt>
                <c:pt idx="161">
                  <c:v>43931.708333332943</c:v>
                </c:pt>
                <c:pt idx="162">
                  <c:v>43931.749999999607</c:v>
                </c:pt>
                <c:pt idx="163">
                  <c:v>43931.791666666271</c:v>
                </c:pt>
                <c:pt idx="164">
                  <c:v>43931.833333332936</c:v>
                </c:pt>
                <c:pt idx="165">
                  <c:v>43931.8749999996</c:v>
                </c:pt>
                <c:pt idx="166">
                  <c:v>43931.916666666264</c:v>
                </c:pt>
                <c:pt idx="167">
                  <c:v>43931.958333332928</c:v>
                </c:pt>
              </c:numCache>
            </c:numRef>
          </c:xVal>
          <c:yVal>
            <c:numRef>
              <c:f>ModelValues!$AA$4:$AA$171</c:f>
              <c:numCache>
                <c:formatCode>0</c:formatCode>
                <c:ptCount val="168"/>
                <c:pt idx="0">
                  <c:v>718.52683300000001</c:v>
                </c:pt>
                <c:pt idx="1">
                  <c:v>699.27152999999998</c:v>
                </c:pt>
                <c:pt idx="2">
                  <c:v>691.16403400000002</c:v>
                </c:pt>
                <c:pt idx="3">
                  <c:v>692.17747099999997</c:v>
                </c:pt>
                <c:pt idx="4">
                  <c:v>709.40589999999997</c:v>
                </c:pt>
                <c:pt idx="5">
                  <c:v>739.80900999999994</c:v>
                </c:pt>
                <c:pt idx="6">
                  <c:v>751.97025399999995</c:v>
                </c:pt>
                <c:pt idx="7">
                  <c:v>747.91650600000003</c:v>
                </c:pt>
                <c:pt idx="8">
                  <c:v>751.97025399999995</c:v>
                </c:pt>
                <c:pt idx="9">
                  <c:v>785.45</c:v>
                </c:pt>
                <c:pt idx="10">
                  <c:v>776.05</c:v>
                </c:pt>
                <c:pt idx="11">
                  <c:v>792.5</c:v>
                </c:pt>
                <c:pt idx="12">
                  <c:v>816</c:v>
                </c:pt>
                <c:pt idx="13">
                  <c:v>742.84932100000003</c:v>
                </c:pt>
                <c:pt idx="14">
                  <c:v>747.91650600000003</c:v>
                </c:pt>
                <c:pt idx="15">
                  <c:v>798.58835599999998</c:v>
                </c:pt>
                <c:pt idx="16">
                  <c:v>858</c:v>
                </c:pt>
                <c:pt idx="17">
                  <c:v>890</c:v>
                </c:pt>
                <c:pt idx="18">
                  <c:v>912.75</c:v>
                </c:pt>
                <c:pt idx="19">
                  <c:v>923.25</c:v>
                </c:pt>
                <c:pt idx="20">
                  <c:v>887.21913600000005</c:v>
                </c:pt>
                <c:pt idx="21">
                  <c:v>813.02</c:v>
                </c:pt>
                <c:pt idx="22">
                  <c:v>816</c:v>
                </c:pt>
                <c:pt idx="23">
                  <c:v>708.39246300000002</c:v>
                </c:pt>
                <c:pt idx="24">
                  <c:v>682.04310099999998</c:v>
                </c:pt>
                <c:pt idx="25">
                  <c:v>670.89529400000004</c:v>
                </c:pt>
                <c:pt idx="26">
                  <c:v>664.81467199999997</c:v>
                </c:pt>
                <c:pt idx="27">
                  <c:v>674.94904199999996</c:v>
                </c:pt>
                <c:pt idx="28">
                  <c:v>686.09684900000002</c:v>
                </c:pt>
                <c:pt idx="29">
                  <c:v>707.37902599999995</c:v>
                </c:pt>
                <c:pt idx="30">
                  <c:v>730.68807700000002</c:v>
                </c:pt>
                <c:pt idx="31">
                  <c:v>780.34649000000002</c:v>
                </c:pt>
                <c:pt idx="32">
                  <c:v>837.2</c:v>
                </c:pt>
                <c:pt idx="33">
                  <c:v>883.11163999999997</c:v>
                </c:pt>
                <c:pt idx="34">
                  <c:v>891.75</c:v>
                </c:pt>
                <c:pt idx="35">
                  <c:v>926.75</c:v>
                </c:pt>
                <c:pt idx="36">
                  <c:v>900.5</c:v>
                </c:pt>
                <c:pt idx="37">
                  <c:v>891.32663200000002</c:v>
                </c:pt>
                <c:pt idx="38">
                  <c:v>887.21913600000005</c:v>
                </c:pt>
                <c:pt idx="39">
                  <c:v>911.86411199999998</c:v>
                </c:pt>
                <c:pt idx="40">
                  <c:v>960</c:v>
                </c:pt>
                <c:pt idx="41">
                  <c:v>960</c:v>
                </c:pt>
                <c:pt idx="42">
                  <c:v>960</c:v>
                </c:pt>
                <c:pt idx="43">
                  <c:v>960</c:v>
                </c:pt>
                <c:pt idx="44">
                  <c:v>898.75</c:v>
                </c:pt>
                <c:pt idx="45">
                  <c:v>847.5</c:v>
                </c:pt>
                <c:pt idx="46">
                  <c:v>787.44054900000003</c:v>
                </c:pt>
                <c:pt idx="47">
                  <c:v>740.82244700000001</c:v>
                </c:pt>
                <c:pt idx="48">
                  <c:v>708.39246300000002</c:v>
                </c:pt>
                <c:pt idx="49">
                  <c:v>700.28496700000005</c:v>
                </c:pt>
                <c:pt idx="50">
                  <c:v>697.24465599999996</c:v>
                </c:pt>
                <c:pt idx="51">
                  <c:v>712.44621099999995</c:v>
                </c:pt>
                <c:pt idx="52">
                  <c:v>818.35</c:v>
                </c:pt>
                <c:pt idx="53">
                  <c:v>822.32</c:v>
                </c:pt>
                <c:pt idx="54">
                  <c:v>852.5</c:v>
                </c:pt>
                <c:pt idx="55">
                  <c:v>851</c:v>
                </c:pt>
                <c:pt idx="56">
                  <c:v>829.76</c:v>
                </c:pt>
                <c:pt idx="57">
                  <c:v>805.58</c:v>
                </c:pt>
                <c:pt idx="58">
                  <c:v>800</c:v>
                </c:pt>
                <c:pt idx="59">
                  <c:v>811.16</c:v>
                </c:pt>
                <c:pt idx="60">
                  <c:v>792.50773400000003</c:v>
                </c:pt>
                <c:pt idx="61">
                  <c:v>780.34649000000002</c:v>
                </c:pt>
                <c:pt idx="62">
                  <c:v>793.52117099999998</c:v>
                </c:pt>
                <c:pt idx="63">
                  <c:v>839.06</c:v>
                </c:pt>
                <c:pt idx="64">
                  <c:v>912.890986</c:v>
                </c:pt>
                <c:pt idx="65">
                  <c:v>911</c:v>
                </c:pt>
                <c:pt idx="66">
                  <c:v>960</c:v>
                </c:pt>
                <c:pt idx="67">
                  <c:v>960</c:v>
                </c:pt>
                <c:pt idx="68">
                  <c:v>906.72974199999999</c:v>
                </c:pt>
                <c:pt idx="69">
                  <c:v>853.94</c:v>
                </c:pt>
                <c:pt idx="70">
                  <c:v>790.15</c:v>
                </c:pt>
                <c:pt idx="71">
                  <c:v>722.58058100000005</c:v>
                </c:pt>
                <c:pt idx="72">
                  <c:v>698.25809300000003</c:v>
                </c:pt>
                <c:pt idx="73">
                  <c:v>685.08341199999995</c:v>
                </c:pt>
                <c:pt idx="74">
                  <c:v>687.11028599999997</c:v>
                </c:pt>
                <c:pt idx="75">
                  <c:v>698.25809300000003</c:v>
                </c:pt>
                <c:pt idx="76">
                  <c:v>736.76869899999997</c:v>
                </c:pt>
                <c:pt idx="77">
                  <c:v>805.68241499999999</c:v>
                </c:pt>
                <c:pt idx="78">
                  <c:v>848.36</c:v>
                </c:pt>
                <c:pt idx="79">
                  <c:v>831.62</c:v>
                </c:pt>
                <c:pt idx="80">
                  <c:v>803.65554099999997</c:v>
                </c:pt>
                <c:pt idx="81">
                  <c:v>789.46742300000005</c:v>
                </c:pt>
                <c:pt idx="82">
                  <c:v>798.58835599999998</c:v>
                </c:pt>
                <c:pt idx="83">
                  <c:v>806.69585199999995</c:v>
                </c:pt>
                <c:pt idx="84">
                  <c:v>791.49429699999996</c:v>
                </c:pt>
                <c:pt idx="85">
                  <c:v>783.38680099999999</c:v>
                </c:pt>
                <c:pt idx="86">
                  <c:v>789.46742300000005</c:v>
                </c:pt>
                <c:pt idx="87">
                  <c:v>826.04</c:v>
                </c:pt>
                <c:pt idx="88">
                  <c:v>912.890986</c:v>
                </c:pt>
                <c:pt idx="89">
                  <c:v>923.25</c:v>
                </c:pt>
                <c:pt idx="90">
                  <c:v>960</c:v>
                </c:pt>
                <c:pt idx="91">
                  <c:v>960</c:v>
                </c:pt>
                <c:pt idx="92">
                  <c:v>904.67599399999995</c:v>
                </c:pt>
                <c:pt idx="93">
                  <c:v>842.78</c:v>
                </c:pt>
                <c:pt idx="94">
                  <c:v>808.95</c:v>
                </c:pt>
                <c:pt idx="95">
                  <c:v>724.60745499999996</c:v>
                </c:pt>
                <c:pt idx="96">
                  <c:v>702.31184099999996</c:v>
                </c:pt>
                <c:pt idx="97">
                  <c:v>692.17747099999997</c:v>
                </c:pt>
                <c:pt idx="98">
                  <c:v>683.05653800000005</c:v>
                </c:pt>
                <c:pt idx="99">
                  <c:v>706.365589</c:v>
                </c:pt>
                <c:pt idx="100">
                  <c:v>734.74182499999995</c:v>
                </c:pt>
                <c:pt idx="101">
                  <c:v>794.53460800000005</c:v>
                </c:pt>
                <c:pt idx="102">
                  <c:v>849.5</c:v>
                </c:pt>
                <c:pt idx="103">
                  <c:v>890</c:v>
                </c:pt>
                <c:pt idx="104">
                  <c:v>905.75</c:v>
                </c:pt>
                <c:pt idx="105">
                  <c:v>911</c:v>
                </c:pt>
                <c:pt idx="106">
                  <c:v>960</c:v>
                </c:pt>
                <c:pt idx="107">
                  <c:v>960</c:v>
                </c:pt>
                <c:pt idx="108">
                  <c:v>893.5</c:v>
                </c:pt>
                <c:pt idx="109">
                  <c:v>893.38037999999995</c:v>
                </c:pt>
                <c:pt idx="110">
                  <c:v>905.70286799999997</c:v>
                </c:pt>
                <c:pt idx="111">
                  <c:v>960</c:v>
                </c:pt>
                <c:pt idx="112">
                  <c:v>955</c:v>
                </c:pt>
                <c:pt idx="113">
                  <c:v>975.93983100000003</c:v>
                </c:pt>
                <c:pt idx="114">
                  <c:v>960</c:v>
                </c:pt>
                <c:pt idx="115">
                  <c:v>960</c:v>
                </c:pt>
                <c:pt idx="116">
                  <c:v>898.75</c:v>
                </c:pt>
                <c:pt idx="117">
                  <c:v>852.08</c:v>
                </c:pt>
                <c:pt idx="118">
                  <c:v>771.35</c:v>
                </c:pt>
                <c:pt idx="119">
                  <c:v>735.75526200000002</c:v>
                </c:pt>
                <c:pt idx="120">
                  <c:v>706.365589</c:v>
                </c:pt>
                <c:pt idx="121">
                  <c:v>689.13715999999999</c:v>
                </c:pt>
                <c:pt idx="122">
                  <c:v>696.23121900000001</c:v>
                </c:pt>
                <c:pt idx="123">
                  <c:v>714.47308499999997</c:v>
                </c:pt>
                <c:pt idx="124">
                  <c:v>744.87619500000005</c:v>
                </c:pt>
                <c:pt idx="125">
                  <c:v>803.65554099999997</c:v>
                </c:pt>
                <c:pt idx="126">
                  <c:v>888.24600999999996</c:v>
                </c:pt>
                <c:pt idx="127">
                  <c:v>960</c:v>
                </c:pt>
                <c:pt idx="128">
                  <c:v>960</c:v>
                </c:pt>
                <c:pt idx="129">
                  <c:v>959</c:v>
                </c:pt>
                <c:pt idx="130">
                  <c:v>976</c:v>
                </c:pt>
                <c:pt idx="131">
                  <c:v>981</c:v>
                </c:pt>
                <c:pt idx="132">
                  <c:v>976.95326799999998</c:v>
                </c:pt>
                <c:pt idx="133">
                  <c:v>947</c:v>
                </c:pt>
                <c:pt idx="134">
                  <c:v>960</c:v>
                </c:pt>
                <c:pt idx="135">
                  <c:v>960</c:v>
                </c:pt>
                <c:pt idx="136">
                  <c:v>977.96670500000005</c:v>
                </c:pt>
                <c:pt idx="137">
                  <c:v>960</c:v>
                </c:pt>
                <c:pt idx="138">
                  <c:v>960</c:v>
                </c:pt>
                <c:pt idx="139">
                  <c:v>974.92639399999996</c:v>
                </c:pt>
                <c:pt idx="140">
                  <c:v>960</c:v>
                </c:pt>
                <c:pt idx="141">
                  <c:v>898.51475000000005</c:v>
                </c:pt>
                <c:pt idx="142">
                  <c:v>824.18</c:v>
                </c:pt>
                <c:pt idx="143">
                  <c:v>788.45398599999999</c:v>
                </c:pt>
                <c:pt idx="144">
                  <c:v>813.65</c:v>
                </c:pt>
                <c:pt idx="145">
                  <c:v>743.86275799999999</c:v>
                </c:pt>
                <c:pt idx="146">
                  <c:v>736.76869899999997</c:v>
                </c:pt>
                <c:pt idx="147">
                  <c:v>742.84932100000003</c:v>
                </c:pt>
                <c:pt idx="148">
                  <c:v>787.8</c:v>
                </c:pt>
                <c:pt idx="149">
                  <c:v>806.69585199999995</c:v>
                </c:pt>
                <c:pt idx="150">
                  <c:v>827.9</c:v>
                </c:pt>
                <c:pt idx="151">
                  <c:v>852</c:v>
                </c:pt>
                <c:pt idx="152">
                  <c:v>885.16538800000001</c:v>
                </c:pt>
                <c:pt idx="153">
                  <c:v>902.62224600000002</c:v>
                </c:pt>
                <c:pt idx="154">
                  <c:v>893.5</c:v>
                </c:pt>
                <c:pt idx="155">
                  <c:v>960</c:v>
                </c:pt>
                <c:pt idx="156">
                  <c:v>919.75</c:v>
                </c:pt>
                <c:pt idx="157">
                  <c:v>904</c:v>
                </c:pt>
                <c:pt idx="158">
                  <c:v>926.75</c:v>
                </c:pt>
                <c:pt idx="159">
                  <c:v>960</c:v>
                </c:pt>
                <c:pt idx="160">
                  <c:v>997</c:v>
                </c:pt>
                <c:pt idx="161">
                  <c:v>977</c:v>
                </c:pt>
                <c:pt idx="162">
                  <c:v>963</c:v>
                </c:pt>
                <c:pt idx="163">
                  <c:v>976.95326799999998</c:v>
                </c:pt>
                <c:pt idx="164">
                  <c:v>960</c:v>
                </c:pt>
                <c:pt idx="165">
                  <c:v>886.19226200000003</c:v>
                </c:pt>
                <c:pt idx="166">
                  <c:v>818.6</c:v>
                </c:pt>
                <c:pt idx="167">
                  <c:v>783.38680099999999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4C17-4D8A-818F-6D45A66CFA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11928928"/>
        <c:axId val="1227340880"/>
        <c:extLst>
          <c:ext xmlns:c15="http://schemas.microsoft.com/office/drawing/2012/chart" uri="{02D57815-91ED-43cb-92C2-25804820EDAC}">
            <c15:filteredScatte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ModelValues!$Z$3</c15:sqref>
                        </c15:formulaRef>
                      </c:ext>
                    </c:extLst>
                    <c:strCache>
                      <c:ptCount val="1"/>
                      <c:pt idx="0">
                        <c:v>Ottawa Predicted</c:v>
                      </c:pt>
                    </c:strCache>
                  </c:strRef>
                </c:tx>
                <c:spPr>
                  <a:ln w="22225" cap="rnd">
                    <a:solidFill>
                      <a:schemeClr val="accent3"/>
                    </a:solidFill>
                  </a:ln>
                  <a:effectLst>
                    <a:glow rad="139700">
                      <a:schemeClr val="accent3">
                        <a:satMod val="175000"/>
                        <a:alpha val="14000"/>
                      </a:schemeClr>
                    </a:glow>
                  </a:effectLst>
                </c:spPr>
                <c:marker>
                  <c:symbol val="none"/>
                </c:marker>
                <c:xVal>
                  <c:numRef>
                    <c:extLst>
                      <c:ext uri="{02D57815-91ED-43cb-92C2-25804820EDAC}">
                        <c15:formulaRef>
                          <c15:sqref>ModelValues!$A$4:$A$171</c15:sqref>
                        </c15:formulaRef>
                      </c:ext>
                    </c:extLst>
                    <c:numCache>
                      <c:formatCode>m/d/yyyy\ h:mm</c:formatCode>
                      <c:ptCount val="168"/>
                      <c:pt idx="0">
                        <c:v>43925</c:v>
                      </c:pt>
                      <c:pt idx="1">
                        <c:v>43925.041666666664</c:v>
                      </c:pt>
                      <c:pt idx="2">
                        <c:v>43925.083333333328</c:v>
                      </c:pt>
                      <c:pt idx="3">
                        <c:v>43925.124999999993</c:v>
                      </c:pt>
                      <c:pt idx="4">
                        <c:v>43925.166666666657</c:v>
                      </c:pt>
                      <c:pt idx="5">
                        <c:v>43925.208333333321</c:v>
                      </c:pt>
                      <c:pt idx="6">
                        <c:v>43925.249999999985</c:v>
                      </c:pt>
                      <c:pt idx="7">
                        <c:v>43925.29166666665</c:v>
                      </c:pt>
                      <c:pt idx="8">
                        <c:v>43925.333333333314</c:v>
                      </c:pt>
                      <c:pt idx="9">
                        <c:v>43925.374999999978</c:v>
                      </c:pt>
                      <c:pt idx="10">
                        <c:v>43925.416666666642</c:v>
                      </c:pt>
                      <c:pt idx="11">
                        <c:v>43925.458333333307</c:v>
                      </c:pt>
                      <c:pt idx="12">
                        <c:v>43925.499999999971</c:v>
                      </c:pt>
                      <c:pt idx="13">
                        <c:v>43925.541666666635</c:v>
                      </c:pt>
                      <c:pt idx="14">
                        <c:v>43925.583333333299</c:v>
                      </c:pt>
                      <c:pt idx="15">
                        <c:v>43925.624999999964</c:v>
                      </c:pt>
                      <c:pt idx="16">
                        <c:v>43925.666666666628</c:v>
                      </c:pt>
                      <c:pt idx="17">
                        <c:v>43925.708333333292</c:v>
                      </c:pt>
                      <c:pt idx="18">
                        <c:v>43925.749999999956</c:v>
                      </c:pt>
                      <c:pt idx="19">
                        <c:v>43925.791666666621</c:v>
                      </c:pt>
                      <c:pt idx="20">
                        <c:v>43925.833333333285</c:v>
                      </c:pt>
                      <c:pt idx="21">
                        <c:v>43925.874999999949</c:v>
                      </c:pt>
                      <c:pt idx="22">
                        <c:v>43925.916666666613</c:v>
                      </c:pt>
                      <c:pt idx="23">
                        <c:v>43925.958333333278</c:v>
                      </c:pt>
                      <c:pt idx="24">
                        <c:v>43925.999999999942</c:v>
                      </c:pt>
                      <c:pt idx="25">
                        <c:v>43926.041666666606</c:v>
                      </c:pt>
                      <c:pt idx="26">
                        <c:v>43926.08333333327</c:v>
                      </c:pt>
                      <c:pt idx="27">
                        <c:v>43926.124999999935</c:v>
                      </c:pt>
                      <c:pt idx="28">
                        <c:v>43926.166666666599</c:v>
                      </c:pt>
                      <c:pt idx="29">
                        <c:v>43926.208333333263</c:v>
                      </c:pt>
                      <c:pt idx="30">
                        <c:v>43926.249999999927</c:v>
                      </c:pt>
                      <c:pt idx="31">
                        <c:v>43926.291666666591</c:v>
                      </c:pt>
                      <c:pt idx="32">
                        <c:v>43926.333333333256</c:v>
                      </c:pt>
                      <c:pt idx="33">
                        <c:v>43926.37499999992</c:v>
                      </c:pt>
                      <c:pt idx="34">
                        <c:v>43926.416666666584</c:v>
                      </c:pt>
                      <c:pt idx="35">
                        <c:v>43926.458333333248</c:v>
                      </c:pt>
                      <c:pt idx="36">
                        <c:v>43926.499999999913</c:v>
                      </c:pt>
                      <c:pt idx="37">
                        <c:v>43926.541666666577</c:v>
                      </c:pt>
                      <c:pt idx="38">
                        <c:v>43926.583333333241</c:v>
                      </c:pt>
                      <c:pt idx="39">
                        <c:v>43926.624999999905</c:v>
                      </c:pt>
                      <c:pt idx="40">
                        <c:v>43926.66666666657</c:v>
                      </c:pt>
                      <c:pt idx="41">
                        <c:v>43926.708333333234</c:v>
                      </c:pt>
                      <c:pt idx="42">
                        <c:v>43926.749999999898</c:v>
                      </c:pt>
                      <c:pt idx="43">
                        <c:v>43926.791666666562</c:v>
                      </c:pt>
                      <c:pt idx="44">
                        <c:v>43926.833333333227</c:v>
                      </c:pt>
                      <c:pt idx="45">
                        <c:v>43926.874999999891</c:v>
                      </c:pt>
                      <c:pt idx="46">
                        <c:v>43926.916666666555</c:v>
                      </c:pt>
                      <c:pt idx="47">
                        <c:v>43926.958333333219</c:v>
                      </c:pt>
                      <c:pt idx="48">
                        <c:v>43926.999999999884</c:v>
                      </c:pt>
                      <c:pt idx="49">
                        <c:v>43927.041666666548</c:v>
                      </c:pt>
                      <c:pt idx="50">
                        <c:v>43927.083333333212</c:v>
                      </c:pt>
                      <c:pt idx="51">
                        <c:v>43927.124999999876</c:v>
                      </c:pt>
                      <c:pt idx="52">
                        <c:v>43927.166666666541</c:v>
                      </c:pt>
                      <c:pt idx="53">
                        <c:v>43927.208333333205</c:v>
                      </c:pt>
                      <c:pt idx="54">
                        <c:v>43927.249999999869</c:v>
                      </c:pt>
                      <c:pt idx="55">
                        <c:v>43927.291666666533</c:v>
                      </c:pt>
                      <c:pt idx="56">
                        <c:v>43927.333333333198</c:v>
                      </c:pt>
                      <c:pt idx="57">
                        <c:v>43927.374999999862</c:v>
                      </c:pt>
                      <c:pt idx="58">
                        <c:v>43927.416666666526</c:v>
                      </c:pt>
                      <c:pt idx="59">
                        <c:v>43927.45833333319</c:v>
                      </c:pt>
                      <c:pt idx="60">
                        <c:v>43927.499999999854</c:v>
                      </c:pt>
                      <c:pt idx="61">
                        <c:v>43927.541666666519</c:v>
                      </c:pt>
                      <c:pt idx="62">
                        <c:v>43927.583333333183</c:v>
                      </c:pt>
                      <c:pt idx="63">
                        <c:v>43927.624999999847</c:v>
                      </c:pt>
                      <c:pt idx="64">
                        <c:v>43927.666666666511</c:v>
                      </c:pt>
                      <c:pt idx="65">
                        <c:v>43927.708333333176</c:v>
                      </c:pt>
                      <c:pt idx="66">
                        <c:v>43927.74999999984</c:v>
                      </c:pt>
                      <c:pt idx="67">
                        <c:v>43927.791666666504</c:v>
                      </c:pt>
                      <c:pt idx="68">
                        <c:v>43927.833333333168</c:v>
                      </c:pt>
                      <c:pt idx="69">
                        <c:v>43927.874999999833</c:v>
                      </c:pt>
                      <c:pt idx="70">
                        <c:v>43927.916666666497</c:v>
                      </c:pt>
                      <c:pt idx="71">
                        <c:v>43927.958333333161</c:v>
                      </c:pt>
                      <c:pt idx="72">
                        <c:v>43927.999999999825</c:v>
                      </c:pt>
                      <c:pt idx="73">
                        <c:v>43928.04166666649</c:v>
                      </c:pt>
                      <c:pt idx="74">
                        <c:v>43928.083333333154</c:v>
                      </c:pt>
                      <c:pt idx="75">
                        <c:v>43928.124999999818</c:v>
                      </c:pt>
                      <c:pt idx="76">
                        <c:v>43928.166666666482</c:v>
                      </c:pt>
                      <c:pt idx="77">
                        <c:v>43928.208333333147</c:v>
                      </c:pt>
                      <c:pt idx="78">
                        <c:v>43928.249999999811</c:v>
                      </c:pt>
                      <c:pt idx="79">
                        <c:v>43928.291666666475</c:v>
                      </c:pt>
                      <c:pt idx="80">
                        <c:v>43928.333333333139</c:v>
                      </c:pt>
                      <c:pt idx="81">
                        <c:v>43928.374999999804</c:v>
                      </c:pt>
                      <c:pt idx="82">
                        <c:v>43928.416666666468</c:v>
                      </c:pt>
                      <c:pt idx="83">
                        <c:v>43928.458333333132</c:v>
                      </c:pt>
                      <c:pt idx="84">
                        <c:v>43928.499999999796</c:v>
                      </c:pt>
                      <c:pt idx="85">
                        <c:v>43928.541666666461</c:v>
                      </c:pt>
                      <c:pt idx="86">
                        <c:v>43928.583333333125</c:v>
                      </c:pt>
                      <c:pt idx="87">
                        <c:v>43928.624999999789</c:v>
                      </c:pt>
                      <c:pt idx="88">
                        <c:v>43928.666666666453</c:v>
                      </c:pt>
                      <c:pt idx="89">
                        <c:v>43928.708333333117</c:v>
                      </c:pt>
                      <c:pt idx="90">
                        <c:v>43928.749999999782</c:v>
                      </c:pt>
                      <c:pt idx="91">
                        <c:v>43928.791666666446</c:v>
                      </c:pt>
                      <c:pt idx="92">
                        <c:v>43928.83333333311</c:v>
                      </c:pt>
                      <c:pt idx="93">
                        <c:v>43928.874999999774</c:v>
                      </c:pt>
                      <c:pt idx="94">
                        <c:v>43928.916666666439</c:v>
                      </c:pt>
                      <c:pt idx="95">
                        <c:v>43928.958333333103</c:v>
                      </c:pt>
                      <c:pt idx="96">
                        <c:v>43928.999999999767</c:v>
                      </c:pt>
                      <c:pt idx="97">
                        <c:v>43929.041666666431</c:v>
                      </c:pt>
                      <c:pt idx="98">
                        <c:v>43929.083333333096</c:v>
                      </c:pt>
                      <c:pt idx="99">
                        <c:v>43929.12499999976</c:v>
                      </c:pt>
                      <c:pt idx="100">
                        <c:v>43929.166666666424</c:v>
                      </c:pt>
                      <c:pt idx="101">
                        <c:v>43929.208333333088</c:v>
                      </c:pt>
                      <c:pt idx="102">
                        <c:v>43929.249999999753</c:v>
                      </c:pt>
                      <c:pt idx="103">
                        <c:v>43929.291666666417</c:v>
                      </c:pt>
                      <c:pt idx="104">
                        <c:v>43929.333333333081</c:v>
                      </c:pt>
                      <c:pt idx="105">
                        <c:v>43929.374999999745</c:v>
                      </c:pt>
                      <c:pt idx="106">
                        <c:v>43929.41666666641</c:v>
                      </c:pt>
                      <c:pt idx="107">
                        <c:v>43929.458333333074</c:v>
                      </c:pt>
                      <c:pt idx="108">
                        <c:v>43929.499999999738</c:v>
                      </c:pt>
                      <c:pt idx="109">
                        <c:v>43929.541666666402</c:v>
                      </c:pt>
                      <c:pt idx="110">
                        <c:v>43929.583333333067</c:v>
                      </c:pt>
                      <c:pt idx="111">
                        <c:v>43929.624999999731</c:v>
                      </c:pt>
                      <c:pt idx="112">
                        <c:v>43929.666666666395</c:v>
                      </c:pt>
                      <c:pt idx="113">
                        <c:v>43929.708333333059</c:v>
                      </c:pt>
                      <c:pt idx="114">
                        <c:v>43929.749999999724</c:v>
                      </c:pt>
                      <c:pt idx="115">
                        <c:v>43929.791666666388</c:v>
                      </c:pt>
                      <c:pt idx="116">
                        <c:v>43929.833333333052</c:v>
                      </c:pt>
                      <c:pt idx="117">
                        <c:v>43929.874999999716</c:v>
                      </c:pt>
                      <c:pt idx="118">
                        <c:v>43929.91666666638</c:v>
                      </c:pt>
                      <c:pt idx="119">
                        <c:v>43929.958333333045</c:v>
                      </c:pt>
                      <c:pt idx="120">
                        <c:v>43929.999999999709</c:v>
                      </c:pt>
                      <c:pt idx="121">
                        <c:v>43930.041666666373</c:v>
                      </c:pt>
                      <c:pt idx="122">
                        <c:v>43930.083333333037</c:v>
                      </c:pt>
                      <c:pt idx="123">
                        <c:v>43930.124999999702</c:v>
                      </c:pt>
                      <c:pt idx="124">
                        <c:v>43930.166666666366</c:v>
                      </c:pt>
                      <c:pt idx="125">
                        <c:v>43930.20833333303</c:v>
                      </c:pt>
                      <c:pt idx="126">
                        <c:v>43930.249999999694</c:v>
                      </c:pt>
                      <c:pt idx="127">
                        <c:v>43930.291666666359</c:v>
                      </c:pt>
                      <c:pt idx="128">
                        <c:v>43930.333333333023</c:v>
                      </c:pt>
                      <c:pt idx="129">
                        <c:v>43930.374999999687</c:v>
                      </c:pt>
                      <c:pt idx="130">
                        <c:v>43930.416666666351</c:v>
                      </c:pt>
                      <c:pt idx="131">
                        <c:v>43930.458333333016</c:v>
                      </c:pt>
                      <c:pt idx="132">
                        <c:v>43930.49999999968</c:v>
                      </c:pt>
                      <c:pt idx="133">
                        <c:v>43930.541666666344</c:v>
                      </c:pt>
                      <c:pt idx="134">
                        <c:v>43930.583333333008</c:v>
                      </c:pt>
                      <c:pt idx="135">
                        <c:v>43930.624999999673</c:v>
                      </c:pt>
                      <c:pt idx="136">
                        <c:v>43930.666666666337</c:v>
                      </c:pt>
                      <c:pt idx="137">
                        <c:v>43930.708333333001</c:v>
                      </c:pt>
                      <c:pt idx="138">
                        <c:v>43930.749999999665</c:v>
                      </c:pt>
                      <c:pt idx="139">
                        <c:v>43930.79166666633</c:v>
                      </c:pt>
                      <c:pt idx="140">
                        <c:v>43930.833333332994</c:v>
                      </c:pt>
                      <c:pt idx="141">
                        <c:v>43930.874999999658</c:v>
                      </c:pt>
                      <c:pt idx="142">
                        <c:v>43930.916666666322</c:v>
                      </c:pt>
                      <c:pt idx="143">
                        <c:v>43930.958333332987</c:v>
                      </c:pt>
                      <c:pt idx="144">
                        <c:v>43930.999999999651</c:v>
                      </c:pt>
                      <c:pt idx="145">
                        <c:v>43931.041666666315</c:v>
                      </c:pt>
                      <c:pt idx="146">
                        <c:v>43931.083333332979</c:v>
                      </c:pt>
                      <c:pt idx="147">
                        <c:v>43931.124999999643</c:v>
                      </c:pt>
                      <c:pt idx="148">
                        <c:v>43931.166666666308</c:v>
                      </c:pt>
                      <c:pt idx="149">
                        <c:v>43931.208333332972</c:v>
                      </c:pt>
                      <c:pt idx="150">
                        <c:v>43931.249999999636</c:v>
                      </c:pt>
                      <c:pt idx="151">
                        <c:v>43931.2916666663</c:v>
                      </c:pt>
                      <c:pt idx="152">
                        <c:v>43931.333333332965</c:v>
                      </c:pt>
                      <c:pt idx="153">
                        <c:v>43931.374999999629</c:v>
                      </c:pt>
                      <c:pt idx="154">
                        <c:v>43931.416666666293</c:v>
                      </c:pt>
                      <c:pt idx="155">
                        <c:v>43931.458333332957</c:v>
                      </c:pt>
                      <c:pt idx="156">
                        <c:v>43931.499999999622</c:v>
                      </c:pt>
                      <c:pt idx="157">
                        <c:v>43931.541666666286</c:v>
                      </c:pt>
                      <c:pt idx="158">
                        <c:v>43931.58333333295</c:v>
                      </c:pt>
                      <c:pt idx="159">
                        <c:v>43931.624999999614</c:v>
                      </c:pt>
                      <c:pt idx="160">
                        <c:v>43931.666666666279</c:v>
                      </c:pt>
                      <c:pt idx="161">
                        <c:v>43931.708333332943</c:v>
                      </c:pt>
                      <c:pt idx="162">
                        <c:v>43931.749999999607</c:v>
                      </c:pt>
                      <c:pt idx="163">
                        <c:v>43931.791666666271</c:v>
                      </c:pt>
                      <c:pt idx="164">
                        <c:v>43931.833333332936</c:v>
                      </c:pt>
                      <c:pt idx="165">
                        <c:v>43931.8749999996</c:v>
                      </c:pt>
                      <c:pt idx="166">
                        <c:v>43931.916666666264</c:v>
                      </c:pt>
                      <c:pt idx="167">
                        <c:v>43931.958333332928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ModelValues!$Z$4:$Z$171</c15:sqref>
                        </c15:formulaRef>
                      </c:ext>
                    </c:extLst>
                    <c:numCache>
                      <c:formatCode>0</c:formatCode>
                      <c:ptCount val="168"/>
                      <c:pt idx="0">
                        <c:v>689.94633399999998</c:v>
                      </c:pt>
                      <c:pt idx="1">
                        <c:v>671.45694000000003</c:v>
                      </c:pt>
                      <c:pt idx="2">
                        <c:v>663.67193199999997</c:v>
                      </c:pt>
                      <c:pt idx="3">
                        <c:v>664.64505799999995</c:v>
                      </c:pt>
                      <c:pt idx="4">
                        <c:v>681.18820000000005</c:v>
                      </c:pt>
                      <c:pt idx="5">
                        <c:v>710.38198</c:v>
                      </c:pt>
                      <c:pt idx="6">
                        <c:v>722.05949199999998</c:v>
                      </c:pt>
                      <c:pt idx="7">
                        <c:v>718.16698799999995</c:v>
                      </c:pt>
                      <c:pt idx="8">
                        <c:v>722.05949199999998</c:v>
                      </c:pt>
                      <c:pt idx="9">
                        <c:v>741.52201200000002</c:v>
                      </c:pt>
                      <c:pt idx="10">
                        <c:v>745.41451600000005</c:v>
                      </c:pt>
                      <c:pt idx="11">
                        <c:v>738.60263399999997</c:v>
                      </c:pt>
                      <c:pt idx="12">
                        <c:v>728.87137400000006</c:v>
                      </c:pt>
                      <c:pt idx="13">
                        <c:v>713.30135800000005</c:v>
                      </c:pt>
                      <c:pt idx="14">
                        <c:v>718.16698799999995</c:v>
                      </c:pt>
                      <c:pt idx="15">
                        <c:v>766.82328800000005</c:v>
                      </c:pt>
                      <c:pt idx="16">
                        <c:v>832.995856</c:v>
                      </c:pt>
                      <c:pt idx="17">
                        <c:v>866.08213999999998</c:v>
                      </c:pt>
                      <c:pt idx="18">
                        <c:v>878.73277800000005</c:v>
                      </c:pt>
                      <c:pt idx="19">
                        <c:v>884.57153400000004</c:v>
                      </c:pt>
                      <c:pt idx="20">
                        <c:v>840.78086399999995</c:v>
                      </c:pt>
                      <c:pt idx="21">
                        <c:v>785.312682</c:v>
                      </c:pt>
                      <c:pt idx="22">
                        <c:v>728.87137400000006</c:v>
                      </c:pt>
                      <c:pt idx="23">
                        <c:v>680.21507399999996</c:v>
                      </c:pt>
                      <c:pt idx="24">
                        <c:v>654.91379800000004</c:v>
                      </c:pt>
                      <c:pt idx="25">
                        <c:v>644.20941200000004</c:v>
                      </c:pt>
                      <c:pt idx="26">
                        <c:v>638.37065600000005</c:v>
                      </c:pt>
                      <c:pt idx="27">
                        <c:v>648.10191599999996</c:v>
                      </c:pt>
                      <c:pt idx="28">
                        <c:v>658.80630199999996</c:v>
                      </c:pt>
                      <c:pt idx="29">
                        <c:v>679.24194799999998</c:v>
                      </c:pt>
                      <c:pt idx="30">
                        <c:v>701.62384599999996</c:v>
                      </c:pt>
                      <c:pt idx="31">
                        <c:v>749.30701999999997</c:v>
                      </c:pt>
                      <c:pt idx="32">
                        <c:v>797.96331999999995</c:v>
                      </c:pt>
                      <c:pt idx="33">
                        <c:v>836.88836000000003</c:v>
                      </c:pt>
                      <c:pt idx="34">
                        <c:v>867.05526599999996</c:v>
                      </c:pt>
                      <c:pt idx="35">
                        <c:v>886.517786</c:v>
                      </c:pt>
                      <c:pt idx="36">
                        <c:v>871.92089599999997</c:v>
                      </c:pt>
                      <c:pt idx="37">
                        <c:v>844.67336799999998</c:v>
                      </c:pt>
                      <c:pt idx="38">
                        <c:v>840.78086399999995</c:v>
                      </c:pt>
                      <c:pt idx="39">
                        <c:v>864.13588800000002</c:v>
                      </c:pt>
                      <c:pt idx="40">
                        <c:v>894.30279399999995</c:v>
                      </c:pt>
                      <c:pt idx="41">
                        <c:v>891.38341600000001</c:v>
                      </c:pt>
                      <c:pt idx="42">
                        <c:v>893.32966799999997</c:v>
                      </c:pt>
                      <c:pt idx="43">
                        <c:v>914.73843999999997</c:v>
                      </c:pt>
                      <c:pt idx="44">
                        <c:v>870.94776999999999</c:v>
                      </c:pt>
                      <c:pt idx="45">
                        <c:v>812.56020999999998</c:v>
                      </c:pt>
                      <c:pt idx="46">
                        <c:v>756.11890200000005</c:v>
                      </c:pt>
                      <c:pt idx="47">
                        <c:v>711.35510599999998</c:v>
                      </c:pt>
                      <c:pt idx="48">
                        <c:v>680.21507399999996</c:v>
                      </c:pt>
                      <c:pt idx="49">
                        <c:v>672.43006600000001</c:v>
                      </c:pt>
                      <c:pt idx="50">
                        <c:v>669.51068799999996</c:v>
                      </c:pt>
                      <c:pt idx="51">
                        <c:v>684.10757799999999</c:v>
                      </c:pt>
                      <c:pt idx="52">
                        <c:v>727.89824799999997</c:v>
                      </c:pt>
                      <c:pt idx="53">
                        <c:v>790.17831200000001</c:v>
                      </c:pt>
                      <c:pt idx="54">
                        <c:v>822.29147</c:v>
                      </c:pt>
                      <c:pt idx="55">
                        <c:v>819.37209199999995</c:v>
                      </c:pt>
                      <c:pt idx="56">
                        <c:v>794.07081600000004</c:v>
                      </c:pt>
                      <c:pt idx="57">
                        <c:v>781.42017799999996</c:v>
                      </c:pt>
                      <c:pt idx="58">
                        <c:v>778.50080000000003</c:v>
                      </c:pt>
                      <c:pt idx="59">
                        <c:v>784.33955600000002</c:v>
                      </c:pt>
                      <c:pt idx="60">
                        <c:v>760.98453200000006</c:v>
                      </c:pt>
                      <c:pt idx="61">
                        <c:v>749.30701999999997</c:v>
                      </c:pt>
                      <c:pt idx="62">
                        <c:v>761.95765800000004</c:v>
                      </c:pt>
                      <c:pt idx="63">
                        <c:v>798.93644600000005</c:v>
                      </c:pt>
                      <c:pt idx="64">
                        <c:v>865.109014</c:v>
                      </c:pt>
                      <c:pt idx="65">
                        <c:v>877.75965199999996</c:v>
                      </c:pt>
                      <c:pt idx="66">
                        <c:v>900.14155000000005</c:v>
                      </c:pt>
                      <c:pt idx="67">
                        <c:v>906.95343200000002</c:v>
                      </c:pt>
                      <c:pt idx="68">
                        <c:v>859.27025800000001</c:v>
                      </c:pt>
                      <c:pt idx="69">
                        <c:v>806.72145399999999</c:v>
                      </c:pt>
                      <c:pt idx="70">
                        <c:v>739.57575999999995</c:v>
                      </c:pt>
                      <c:pt idx="71">
                        <c:v>693.83883800000001</c:v>
                      </c:pt>
                      <c:pt idx="72">
                        <c:v>670.48381400000005</c:v>
                      </c:pt>
                      <c:pt idx="73">
                        <c:v>657.83317599999998</c:v>
                      </c:pt>
                      <c:pt idx="74">
                        <c:v>659.77942800000005</c:v>
                      </c:pt>
                      <c:pt idx="75">
                        <c:v>670.48381400000005</c:v>
                      </c:pt>
                      <c:pt idx="76">
                        <c:v>707.46260200000006</c:v>
                      </c:pt>
                      <c:pt idx="77">
                        <c:v>773.63517000000002</c:v>
                      </c:pt>
                      <c:pt idx="78">
                        <c:v>803.80207600000006</c:v>
                      </c:pt>
                      <c:pt idx="79">
                        <c:v>795.04394200000002</c:v>
                      </c:pt>
                      <c:pt idx="80">
                        <c:v>771.68891800000006</c:v>
                      </c:pt>
                      <c:pt idx="81">
                        <c:v>758.06515400000001</c:v>
                      </c:pt>
                      <c:pt idx="82">
                        <c:v>766.82328800000005</c:v>
                      </c:pt>
                      <c:pt idx="83">
                        <c:v>774.608296</c:v>
                      </c:pt>
                      <c:pt idx="84">
                        <c:v>760.01140599999997</c:v>
                      </c:pt>
                      <c:pt idx="85">
                        <c:v>752.22639800000002</c:v>
                      </c:pt>
                      <c:pt idx="86">
                        <c:v>758.06515400000001</c:v>
                      </c:pt>
                      <c:pt idx="87">
                        <c:v>792.12456399999996</c:v>
                      </c:pt>
                      <c:pt idx="88">
                        <c:v>865.109014</c:v>
                      </c:pt>
                      <c:pt idx="89">
                        <c:v>884.57153400000004</c:v>
                      </c:pt>
                      <c:pt idx="90">
                        <c:v>894.30279399999995</c:v>
                      </c:pt>
                      <c:pt idx="91">
                        <c:v>901.11467600000003</c:v>
                      </c:pt>
                      <c:pt idx="92">
                        <c:v>857.32400600000005</c:v>
                      </c:pt>
                      <c:pt idx="93">
                        <c:v>800.882698</c:v>
                      </c:pt>
                      <c:pt idx="94">
                        <c:v>731.790752</c:v>
                      </c:pt>
                      <c:pt idx="95">
                        <c:v>695.78508999999997</c:v>
                      </c:pt>
                      <c:pt idx="96">
                        <c:v>674.37631799999997</c:v>
                      </c:pt>
                      <c:pt idx="97">
                        <c:v>664.64505799999995</c:v>
                      </c:pt>
                      <c:pt idx="98">
                        <c:v>655.88692400000002</c:v>
                      </c:pt>
                      <c:pt idx="99">
                        <c:v>678.268822</c:v>
                      </c:pt>
                      <c:pt idx="100">
                        <c:v>705.51634999999999</c:v>
                      </c:pt>
                      <c:pt idx="101">
                        <c:v>762.93078400000002</c:v>
                      </c:pt>
                      <c:pt idx="102">
                        <c:v>816.45271400000001</c:v>
                      </c:pt>
                      <c:pt idx="103">
                        <c:v>866.08213999999998</c:v>
                      </c:pt>
                      <c:pt idx="104">
                        <c:v>874.84027400000002</c:v>
                      </c:pt>
                      <c:pt idx="105">
                        <c:v>877.75965199999996</c:v>
                      </c:pt>
                      <c:pt idx="106">
                        <c:v>889.43716400000005</c:v>
                      </c:pt>
                      <c:pt idx="107">
                        <c:v>902.08780200000001</c:v>
                      </c:pt>
                      <c:pt idx="108">
                        <c:v>868.02839200000005</c:v>
                      </c:pt>
                      <c:pt idx="109">
                        <c:v>846.61962000000005</c:v>
                      </c:pt>
                      <c:pt idx="110">
                        <c:v>858.29713200000003</c:v>
                      </c:pt>
                      <c:pt idx="111">
                        <c:v>898.19529799999998</c:v>
                      </c:pt>
                      <c:pt idx="112">
                        <c:v>948.79785000000004</c:v>
                      </c:pt>
                      <c:pt idx="113">
                        <c:v>937.12033799999995</c:v>
                      </c:pt>
                      <c:pt idx="114">
                        <c:v>933.22783400000003</c:v>
                      </c:pt>
                      <c:pt idx="115">
                        <c:v>920.57719599999996</c:v>
                      </c:pt>
                      <c:pt idx="116">
                        <c:v>870.94776999999999</c:v>
                      </c:pt>
                      <c:pt idx="117">
                        <c:v>805.74832800000001</c:v>
                      </c:pt>
                      <c:pt idx="118">
                        <c:v>747.36076800000001</c:v>
                      </c:pt>
                      <c:pt idx="119">
                        <c:v>706.48947599999997</c:v>
                      </c:pt>
                      <c:pt idx="120">
                        <c:v>678.268822</c:v>
                      </c:pt>
                      <c:pt idx="121">
                        <c:v>661.72568000000001</c:v>
                      </c:pt>
                      <c:pt idx="122">
                        <c:v>668.53756199999998</c:v>
                      </c:pt>
                      <c:pt idx="123">
                        <c:v>686.05383000000006</c:v>
                      </c:pt>
                      <c:pt idx="124">
                        <c:v>715.24761000000001</c:v>
                      </c:pt>
                      <c:pt idx="125">
                        <c:v>771.68891800000006</c:v>
                      </c:pt>
                      <c:pt idx="126">
                        <c:v>841.75399000000004</c:v>
                      </c:pt>
                      <c:pt idx="127">
                        <c:v>891.38341600000001</c:v>
                      </c:pt>
                      <c:pt idx="128">
                        <c:v>918.630944</c:v>
                      </c:pt>
                      <c:pt idx="129">
                        <c:v>952.69035399999996</c:v>
                      </c:pt>
                      <c:pt idx="130">
                        <c:v>969.23349600000006</c:v>
                      </c:pt>
                      <c:pt idx="131">
                        <c:v>974.09912599999996</c:v>
                      </c:pt>
                      <c:pt idx="132">
                        <c:v>938.09346400000004</c:v>
                      </c:pt>
                      <c:pt idx="133">
                        <c:v>941.01284199999998</c:v>
                      </c:pt>
                      <c:pt idx="134">
                        <c:v>928.36220400000002</c:v>
                      </c:pt>
                      <c:pt idx="135">
                        <c:v>928.36220400000002</c:v>
                      </c:pt>
                      <c:pt idx="136">
                        <c:v>939.06659000000002</c:v>
                      </c:pt>
                      <c:pt idx="137">
                        <c:v>913.76531399999999</c:v>
                      </c:pt>
                      <c:pt idx="138">
                        <c:v>929.33533</c:v>
                      </c:pt>
                      <c:pt idx="139">
                        <c:v>936.14721199999997</c:v>
                      </c:pt>
                      <c:pt idx="140">
                        <c:v>902.08780200000001</c:v>
                      </c:pt>
                      <c:pt idx="141">
                        <c:v>851.48524999999995</c:v>
                      </c:pt>
                      <c:pt idx="142">
                        <c:v>791.15143799999998</c:v>
                      </c:pt>
                      <c:pt idx="143">
                        <c:v>757.09202800000003</c:v>
                      </c:pt>
                      <c:pt idx="144">
                        <c:v>729.84450000000004</c:v>
                      </c:pt>
                      <c:pt idx="145">
                        <c:v>714.27448400000003</c:v>
                      </c:pt>
                      <c:pt idx="146">
                        <c:v>707.46260200000006</c:v>
                      </c:pt>
                      <c:pt idx="147">
                        <c:v>713.30135800000005</c:v>
                      </c:pt>
                      <c:pt idx="148">
                        <c:v>740.54888600000004</c:v>
                      </c:pt>
                      <c:pt idx="149">
                        <c:v>774.608296</c:v>
                      </c:pt>
                      <c:pt idx="150">
                        <c:v>793.09769000000006</c:v>
                      </c:pt>
                      <c:pt idx="151">
                        <c:v>821.31834400000002</c:v>
                      </c:pt>
                      <c:pt idx="152">
                        <c:v>838.83461199999999</c:v>
                      </c:pt>
                      <c:pt idx="153">
                        <c:v>855.37775399999998</c:v>
                      </c:pt>
                      <c:pt idx="154">
                        <c:v>868.02839200000005</c:v>
                      </c:pt>
                      <c:pt idx="155">
                        <c:v>889.43716400000005</c:v>
                      </c:pt>
                      <c:pt idx="156">
                        <c:v>882.62528199999997</c:v>
                      </c:pt>
                      <c:pt idx="157">
                        <c:v>873.86714800000004</c:v>
                      </c:pt>
                      <c:pt idx="158">
                        <c:v>886.517786</c:v>
                      </c:pt>
                      <c:pt idx="159">
                        <c:v>929.33533</c:v>
                      </c:pt>
                      <c:pt idx="160">
                        <c:v>989.66914199999997</c:v>
                      </c:pt>
                      <c:pt idx="161">
                        <c:v>970.20662200000004</c:v>
                      </c:pt>
                      <c:pt idx="162">
                        <c:v>956.58285799999999</c:v>
                      </c:pt>
                      <c:pt idx="163">
                        <c:v>938.09346400000004</c:v>
                      </c:pt>
                      <c:pt idx="164">
                        <c:v>897.222172</c:v>
                      </c:pt>
                      <c:pt idx="165">
                        <c:v>839.80773799999997</c:v>
                      </c:pt>
                      <c:pt idx="166">
                        <c:v>788.23206000000005</c:v>
                      </c:pt>
                      <c:pt idx="167">
                        <c:v>752.22639800000002</c:v>
                      </c:pt>
                    </c:numCache>
                  </c:numRef>
                </c:yVal>
                <c:smooth val="1"/>
                <c:extLst>
                  <c:ext xmlns:c16="http://schemas.microsoft.com/office/drawing/2014/chart" uri="{C3380CC4-5D6E-409C-BE32-E72D297353CC}">
                    <c16:uniqueId val="{00000002-4C17-4D8A-818F-6D45A66CFA27}"/>
                  </c:ext>
                </c:extLst>
              </c15:ser>
            </c15:filteredScatterSeries>
          </c:ext>
        </c:extLst>
      </c:scatterChart>
      <c:valAx>
        <c:axId val="1011928928"/>
        <c:scaling>
          <c:orientation val="minMax"/>
          <c:max val="43932"/>
          <c:min val="43925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m/d/yyyy\ h: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7340880"/>
        <c:crosses val="autoZero"/>
        <c:crossBetween val="midCat"/>
      </c:valAx>
      <c:valAx>
        <c:axId val="1227340880"/>
        <c:scaling>
          <c:orientation val="minMax"/>
          <c:max val="1050"/>
          <c:min val="62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Electrical</a:t>
                </a:r>
                <a:r>
                  <a:rPr lang="en-CA" baseline="0" dirty="0"/>
                  <a:t> Load (MW)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19289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434343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jpg>
</file>

<file path=ppt/media/image10.png>
</file>

<file path=ppt/media/image11.jpeg>
</file>

<file path=ppt/media/image12.png>
</file>

<file path=ppt/media/image13.jp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0579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728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4ec1b99da6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4ec1b99da6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550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4dfce81f19_0_1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4dfce81f19_0_1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0410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4dfce81f19_0_1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4dfce81f19_0_1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04314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4dfce81f19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4dfce81f19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882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4dfce81f19_0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4dfce81f19_0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4dfce81f19_0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4dfce81f19_0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384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4dfce81f19_0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4dfce81f19_0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968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4dfce81f19_0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4dfce81f19_0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499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dfce81f19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4dfce81f19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1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1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0101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ctrTitle" idx="2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3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ctrTitle" idx="4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5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6" name="Google Shape;86;p9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+ SUBTITLE">
  <p:cSld name="CUSTOM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subTitle" idx="1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39" name="Google Shape;139;p15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3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44" name="Google Shape;144;p16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16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6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49" name="Google Shape;149;p17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" name="Google Shape;150;p17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DESIGN 2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1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75" name="Google Shape;175;p21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21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25"/>
          <p:cNvCxnSpPr/>
          <p:nvPr/>
        </p:nvCxnSpPr>
        <p:spPr>
          <a:xfrm>
            <a:off x="8561375" y="4797325"/>
            <a:ext cx="582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25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buNone/>
              <a:defRPr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Roboto Condensed"/>
              <a:buNone/>
              <a:defRPr sz="2800">
                <a:solidFill>
                  <a:srgbClr val="66666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●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○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■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●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○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■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●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Regular"/>
              <a:buChar char="○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Roboto Slab Regular"/>
              <a:buChar char="■"/>
              <a:defRPr sz="12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>
              <a:buNone/>
              <a:defRPr sz="1300">
                <a:solidFill>
                  <a:srgbClr val="666666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62" r:id="rId3"/>
    <p:sldLayoutId id="2147483663" r:id="rId4"/>
    <p:sldLayoutId id="2147483667" r:id="rId5"/>
    <p:sldLayoutId id="2147483671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n.wikipedia.org/wiki/File:Bananas.svg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827F51-D633-48F3-B2EB-A0EFA29137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</a:t>
            </a:fld>
            <a:endParaRPr lang="e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C2031D-C219-43BD-84D8-58F9407DB3C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AB838971-3CC3-488B-96AE-97779964A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065" y="242820"/>
            <a:ext cx="4900680" cy="4900680"/>
          </a:xfrm>
          <a:prstGeom prst="rect">
            <a:avLst/>
          </a:prstGeom>
        </p:spPr>
      </p:pic>
      <p:sp>
        <p:nvSpPr>
          <p:cNvPr id="11" name="Google Shape;206;p28">
            <a:extLst>
              <a:ext uri="{FF2B5EF4-FFF2-40B4-BE49-F238E27FC236}">
                <a16:creationId xmlns:a16="http://schemas.microsoft.com/office/drawing/2014/main" id="{9AD6D34D-01E7-431E-9852-B3506B24BEEC}"/>
              </a:ext>
            </a:extLst>
          </p:cNvPr>
          <p:cNvSpPr txBox="1">
            <a:spLocks/>
          </p:cNvSpPr>
          <p:nvPr/>
        </p:nvSpPr>
        <p:spPr>
          <a:xfrm>
            <a:off x="2828672" y="3349097"/>
            <a:ext cx="3486656" cy="4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CA" b="1" dirty="0">
                <a:solidFill>
                  <a:srgbClr val="FFFFFF"/>
                </a:solidFill>
              </a:rPr>
              <a:t>Forecasting Regional Electrical Load</a:t>
            </a:r>
          </a:p>
        </p:txBody>
      </p:sp>
    </p:spTree>
    <p:extLst>
      <p:ext uri="{BB962C8B-B14F-4D97-AF65-F5344CB8AC3E}">
        <p14:creationId xmlns:p14="http://schemas.microsoft.com/office/powerpoint/2010/main" val="328621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1"/>
    </mc:Choice>
    <mc:Fallback xmlns="">
      <p:transition spd="slow" advTm="824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B4F11FF-C5ED-4172-945A-5CC03B79A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947037"/>
              </p:ext>
            </p:extLst>
          </p:nvPr>
        </p:nvGraphicFramePr>
        <p:xfrm>
          <a:off x="-7106" y="664847"/>
          <a:ext cx="8483229" cy="4425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44" name="Google Shape;344;p41"/>
          <p:cNvSpPr txBox="1">
            <a:spLocks noGrp="1"/>
          </p:cNvSpPr>
          <p:nvPr>
            <p:ph type="ctrTitle"/>
          </p:nvPr>
        </p:nvSpPr>
        <p:spPr>
          <a:xfrm>
            <a:off x="0" y="-62972"/>
            <a:ext cx="680085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 dirty="0"/>
              <a:t>Ottawa Electrical Demand and SMART Power Forecast</a:t>
            </a:r>
            <a:endParaRPr sz="2400" dirty="0"/>
          </a:p>
        </p:txBody>
      </p:sp>
      <p:sp>
        <p:nvSpPr>
          <p:cNvPr id="345" name="Google Shape;345;p41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 dirty="0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AEA4273-4701-4D1C-AFF8-5141062CD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1"/>
          <p:cNvSpPr txBox="1">
            <a:spLocks noGrp="1"/>
          </p:cNvSpPr>
          <p:nvPr>
            <p:ph type="ctrTitle"/>
          </p:nvPr>
        </p:nvSpPr>
        <p:spPr>
          <a:xfrm>
            <a:off x="1912355" y="157285"/>
            <a:ext cx="531929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 dirty="0"/>
              <a:t>Average Percentage Error for Models</a:t>
            </a:r>
            <a:endParaRPr sz="2400" dirty="0"/>
          </a:p>
        </p:txBody>
      </p:sp>
      <p:sp>
        <p:nvSpPr>
          <p:cNvPr id="345" name="Google Shape;345;p41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 dirty="0"/>
          </a:p>
        </p:txBody>
      </p:sp>
      <p:grpSp>
        <p:nvGrpSpPr>
          <p:cNvPr id="67" name="Google Shape;2303;p62">
            <a:extLst>
              <a:ext uri="{FF2B5EF4-FFF2-40B4-BE49-F238E27FC236}">
                <a16:creationId xmlns:a16="http://schemas.microsoft.com/office/drawing/2014/main" id="{DC99E685-ADC8-453B-89BA-6095989320E3}"/>
              </a:ext>
            </a:extLst>
          </p:cNvPr>
          <p:cNvGrpSpPr/>
          <p:nvPr/>
        </p:nvGrpSpPr>
        <p:grpSpPr>
          <a:xfrm rot="5400000" flipH="1">
            <a:off x="847033" y="2325169"/>
            <a:ext cx="3070248" cy="529037"/>
            <a:chOff x="4173650" y="2515975"/>
            <a:chExt cx="216413" cy="56475"/>
          </a:xfrm>
        </p:grpSpPr>
        <p:sp>
          <p:nvSpPr>
            <p:cNvPr id="68" name="Google Shape;2304;p62">
              <a:extLst>
                <a:ext uri="{FF2B5EF4-FFF2-40B4-BE49-F238E27FC236}">
                  <a16:creationId xmlns:a16="http://schemas.microsoft.com/office/drawing/2014/main" id="{084A9BC1-E67A-4AFD-B634-F2ED4AD2E1E5}"/>
                </a:ext>
              </a:extLst>
            </p:cNvPr>
            <p:cNvSpPr/>
            <p:nvPr/>
          </p:nvSpPr>
          <p:spPr>
            <a:xfrm>
              <a:off x="4194751" y="2515975"/>
              <a:ext cx="195312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05;p62">
              <a:extLst>
                <a:ext uri="{FF2B5EF4-FFF2-40B4-BE49-F238E27FC236}">
                  <a16:creationId xmlns:a16="http://schemas.microsoft.com/office/drawing/2014/main" id="{ECB3D8DA-2FBB-4FFC-8F1F-03F5C43CC8C3}"/>
                </a:ext>
              </a:extLst>
            </p:cNvPr>
            <p:cNvSpPr/>
            <p:nvPr/>
          </p:nvSpPr>
          <p:spPr>
            <a:xfrm>
              <a:off x="4173650" y="2515975"/>
              <a:ext cx="89858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24E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2303;p62">
            <a:extLst>
              <a:ext uri="{FF2B5EF4-FFF2-40B4-BE49-F238E27FC236}">
                <a16:creationId xmlns:a16="http://schemas.microsoft.com/office/drawing/2014/main" id="{A0CD8CE6-388E-4936-8807-C8E8AFAD8390}"/>
              </a:ext>
            </a:extLst>
          </p:cNvPr>
          <p:cNvGrpSpPr/>
          <p:nvPr/>
        </p:nvGrpSpPr>
        <p:grpSpPr>
          <a:xfrm rot="5400000" flipH="1">
            <a:off x="2314300" y="2325169"/>
            <a:ext cx="3070248" cy="529037"/>
            <a:chOff x="4173650" y="2515975"/>
            <a:chExt cx="216413" cy="56475"/>
          </a:xfrm>
        </p:grpSpPr>
        <p:sp>
          <p:nvSpPr>
            <p:cNvPr id="71" name="Google Shape;2304;p62">
              <a:extLst>
                <a:ext uri="{FF2B5EF4-FFF2-40B4-BE49-F238E27FC236}">
                  <a16:creationId xmlns:a16="http://schemas.microsoft.com/office/drawing/2014/main" id="{DD051A32-F478-4D0F-B989-44AC3945EE85}"/>
                </a:ext>
              </a:extLst>
            </p:cNvPr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05;p62">
              <a:extLst>
                <a:ext uri="{FF2B5EF4-FFF2-40B4-BE49-F238E27FC236}">
                  <a16:creationId xmlns:a16="http://schemas.microsoft.com/office/drawing/2014/main" id="{AE9F6036-D943-46AF-A78B-56732FA49FEB}"/>
                </a:ext>
              </a:extLst>
            </p:cNvPr>
            <p:cNvSpPr/>
            <p:nvPr/>
          </p:nvSpPr>
          <p:spPr>
            <a:xfrm>
              <a:off x="4173650" y="2515975"/>
              <a:ext cx="109471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F8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2303;p62">
            <a:extLst>
              <a:ext uri="{FF2B5EF4-FFF2-40B4-BE49-F238E27FC236}">
                <a16:creationId xmlns:a16="http://schemas.microsoft.com/office/drawing/2014/main" id="{E391BD35-9AE0-4E7A-A01F-D455EA2F9733}"/>
              </a:ext>
            </a:extLst>
          </p:cNvPr>
          <p:cNvGrpSpPr/>
          <p:nvPr/>
        </p:nvGrpSpPr>
        <p:grpSpPr>
          <a:xfrm rot="5400000" flipH="1">
            <a:off x="3781567" y="2325169"/>
            <a:ext cx="3070248" cy="529037"/>
            <a:chOff x="4173650" y="2515975"/>
            <a:chExt cx="216413" cy="56475"/>
          </a:xfrm>
        </p:grpSpPr>
        <p:sp>
          <p:nvSpPr>
            <p:cNvPr id="74" name="Google Shape;2304;p62">
              <a:extLst>
                <a:ext uri="{FF2B5EF4-FFF2-40B4-BE49-F238E27FC236}">
                  <a16:creationId xmlns:a16="http://schemas.microsoft.com/office/drawing/2014/main" id="{7A37282B-1418-4C76-850B-F789C2BFA3A9}"/>
                </a:ext>
              </a:extLst>
            </p:cNvPr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05;p62">
              <a:extLst>
                <a:ext uri="{FF2B5EF4-FFF2-40B4-BE49-F238E27FC236}">
                  <a16:creationId xmlns:a16="http://schemas.microsoft.com/office/drawing/2014/main" id="{CC1F9229-6972-426A-8B44-9CF883BF00CD}"/>
                </a:ext>
              </a:extLst>
            </p:cNvPr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2303;p62">
            <a:extLst>
              <a:ext uri="{FF2B5EF4-FFF2-40B4-BE49-F238E27FC236}">
                <a16:creationId xmlns:a16="http://schemas.microsoft.com/office/drawing/2014/main" id="{ACAE1956-E667-4A19-A8B9-EEA9E633C5A4}"/>
              </a:ext>
            </a:extLst>
          </p:cNvPr>
          <p:cNvGrpSpPr/>
          <p:nvPr/>
        </p:nvGrpSpPr>
        <p:grpSpPr>
          <a:xfrm rot="5400000" flipH="1">
            <a:off x="5248833" y="2325169"/>
            <a:ext cx="3070248" cy="529037"/>
            <a:chOff x="4173650" y="2515975"/>
            <a:chExt cx="216413" cy="56475"/>
          </a:xfrm>
        </p:grpSpPr>
        <p:sp>
          <p:nvSpPr>
            <p:cNvPr id="77" name="Google Shape;2304;p62">
              <a:extLst>
                <a:ext uri="{FF2B5EF4-FFF2-40B4-BE49-F238E27FC236}">
                  <a16:creationId xmlns:a16="http://schemas.microsoft.com/office/drawing/2014/main" id="{41F1D182-0E1C-41D9-AE11-CAC4FF17D27B}"/>
                </a:ext>
              </a:extLst>
            </p:cNvPr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305;p62">
              <a:extLst>
                <a:ext uri="{FF2B5EF4-FFF2-40B4-BE49-F238E27FC236}">
                  <a16:creationId xmlns:a16="http://schemas.microsoft.com/office/drawing/2014/main" id="{B82BD131-1B1A-4B96-B085-8C4914F24973}"/>
                </a:ext>
              </a:extLst>
            </p:cNvPr>
            <p:cNvSpPr/>
            <p:nvPr/>
          </p:nvSpPr>
          <p:spPr>
            <a:xfrm>
              <a:off x="4173650" y="2515975"/>
              <a:ext cx="172190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344;p41">
            <a:extLst>
              <a:ext uri="{FF2B5EF4-FFF2-40B4-BE49-F238E27FC236}">
                <a16:creationId xmlns:a16="http://schemas.microsoft.com/office/drawing/2014/main" id="{951918A7-01EC-41AB-849C-FDA49A12F88C}"/>
              </a:ext>
            </a:extLst>
          </p:cNvPr>
          <p:cNvSpPr txBox="1">
            <a:spLocks/>
          </p:cNvSpPr>
          <p:nvPr/>
        </p:nvSpPr>
        <p:spPr>
          <a:xfrm>
            <a:off x="1883520" y="3864952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Toronto</a:t>
            </a:r>
          </a:p>
        </p:txBody>
      </p:sp>
      <p:sp>
        <p:nvSpPr>
          <p:cNvPr id="80" name="Google Shape;344;p41">
            <a:extLst>
              <a:ext uri="{FF2B5EF4-FFF2-40B4-BE49-F238E27FC236}">
                <a16:creationId xmlns:a16="http://schemas.microsoft.com/office/drawing/2014/main" id="{CD531953-9B72-4C21-8C8A-FA18D5FC3C20}"/>
              </a:ext>
            </a:extLst>
          </p:cNvPr>
          <p:cNvSpPr txBox="1">
            <a:spLocks/>
          </p:cNvSpPr>
          <p:nvPr/>
        </p:nvSpPr>
        <p:spPr>
          <a:xfrm>
            <a:off x="3350787" y="3864952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Ottawa</a:t>
            </a:r>
          </a:p>
        </p:txBody>
      </p:sp>
      <p:sp>
        <p:nvSpPr>
          <p:cNvPr id="81" name="Google Shape;344;p41">
            <a:extLst>
              <a:ext uri="{FF2B5EF4-FFF2-40B4-BE49-F238E27FC236}">
                <a16:creationId xmlns:a16="http://schemas.microsoft.com/office/drawing/2014/main" id="{45B90A56-94BD-4A1B-8FDB-29A422719101}"/>
              </a:ext>
            </a:extLst>
          </p:cNvPr>
          <p:cNvSpPr txBox="1">
            <a:spLocks/>
          </p:cNvSpPr>
          <p:nvPr/>
        </p:nvSpPr>
        <p:spPr>
          <a:xfrm>
            <a:off x="6285320" y="3865785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IESO</a:t>
            </a:r>
          </a:p>
        </p:txBody>
      </p:sp>
      <p:sp>
        <p:nvSpPr>
          <p:cNvPr id="82" name="Google Shape;344;p41">
            <a:extLst>
              <a:ext uri="{FF2B5EF4-FFF2-40B4-BE49-F238E27FC236}">
                <a16:creationId xmlns:a16="http://schemas.microsoft.com/office/drawing/2014/main" id="{A08541AF-0EF3-4871-82B6-653ED84D36F7}"/>
              </a:ext>
            </a:extLst>
          </p:cNvPr>
          <p:cNvSpPr txBox="1">
            <a:spLocks/>
          </p:cNvSpPr>
          <p:nvPr/>
        </p:nvSpPr>
        <p:spPr>
          <a:xfrm>
            <a:off x="4818052" y="3864952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Bruce</a:t>
            </a:r>
          </a:p>
        </p:txBody>
      </p:sp>
      <p:sp>
        <p:nvSpPr>
          <p:cNvPr id="93" name="Google Shape;2416;p62">
            <a:extLst>
              <a:ext uri="{FF2B5EF4-FFF2-40B4-BE49-F238E27FC236}">
                <a16:creationId xmlns:a16="http://schemas.microsoft.com/office/drawing/2014/main" id="{9CB8ED1E-8EB5-476B-8E36-F85C44546440}"/>
              </a:ext>
            </a:extLst>
          </p:cNvPr>
          <p:cNvSpPr/>
          <p:nvPr/>
        </p:nvSpPr>
        <p:spPr>
          <a:xfrm>
            <a:off x="2646674" y="432781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2416;p62">
            <a:extLst>
              <a:ext uri="{FF2B5EF4-FFF2-40B4-BE49-F238E27FC236}">
                <a16:creationId xmlns:a16="http://schemas.microsoft.com/office/drawing/2014/main" id="{65DF1119-61EC-46BC-AD02-5527012C9512}"/>
              </a:ext>
            </a:extLst>
          </p:cNvPr>
          <p:cNvSpPr/>
          <p:nvPr/>
        </p:nvSpPr>
        <p:spPr>
          <a:xfrm>
            <a:off x="2790457" y="432507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2416;p62">
            <a:extLst>
              <a:ext uri="{FF2B5EF4-FFF2-40B4-BE49-F238E27FC236}">
                <a16:creationId xmlns:a16="http://schemas.microsoft.com/office/drawing/2014/main" id="{99EACFF9-3C24-4788-B3CE-EA430C7F0889}"/>
              </a:ext>
            </a:extLst>
          </p:cNvPr>
          <p:cNvSpPr/>
          <p:nvPr/>
        </p:nvSpPr>
        <p:spPr>
          <a:xfrm>
            <a:off x="2940914" y="432507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2416;p62">
            <a:extLst>
              <a:ext uri="{FF2B5EF4-FFF2-40B4-BE49-F238E27FC236}">
                <a16:creationId xmlns:a16="http://schemas.microsoft.com/office/drawing/2014/main" id="{5C0ADDDF-99BB-4B01-8DB1-3393EE489EAB}"/>
              </a:ext>
            </a:extLst>
          </p:cNvPr>
          <p:cNvSpPr/>
          <p:nvPr/>
        </p:nvSpPr>
        <p:spPr>
          <a:xfrm>
            <a:off x="3093291" y="432781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2416;p62">
            <a:extLst>
              <a:ext uri="{FF2B5EF4-FFF2-40B4-BE49-F238E27FC236}">
                <a16:creationId xmlns:a16="http://schemas.microsoft.com/office/drawing/2014/main" id="{35B52CD3-2138-49ED-AE15-1110F58F0FF8}"/>
              </a:ext>
            </a:extLst>
          </p:cNvPr>
          <p:cNvSpPr/>
          <p:nvPr/>
        </p:nvSpPr>
        <p:spPr>
          <a:xfrm>
            <a:off x="3237074" y="432507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2416;p62">
            <a:extLst>
              <a:ext uri="{FF2B5EF4-FFF2-40B4-BE49-F238E27FC236}">
                <a16:creationId xmlns:a16="http://schemas.microsoft.com/office/drawing/2014/main" id="{F84C791E-ECA1-4023-9411-9C4F9B0CEA1C}"/>
              </a:ext>
            </a:extLst>
          </p:cNvPr>
          <p:cNvSpPr/>
          <p:nvPr/>
        </p:nvSpPr>
        <p:spPr>
          <a:xfrm>
            <a:off x="3387531" y="432507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2416;p62">
            <a:extLst>
              <a:ext uri="{FF2B5EF4-FFF2-40B4-BE49-F238E27FC236}">
                <a16:creationId xmlns:a16="http://schemas.microsoft.com/office/drawing/2014/main" id="{24875515-D1E1-48BE-8A46-25FCD443ED18}"/>
              </a:ext>
            </a:extLst>
          </p:cNvPr>
          <p:cNvSpPr/>
          <p:nvPr/>
        </p:nvSpPr>
        <p:spPr>
          <a:xfrm>
            <a:off x="3530470" y="432114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2416;p62">
            <a:extLst>
              <a:ext uri="{FF2B5EF4-FFF2-40B4-BE49-F238E27FC236}">
                <a16:creationId xmlns:a16="http://schemas.microsoft.com/office/drawing/2014/main" id="{8C6D8551-CFDC-408C-B759-F4E150A5F56D}"/>
              </a:ext>
            </a:extLst>
          </p:cNvPr>
          <p:cNvSpPr/>
          <p:nvPr/>
        </p:nvSpPr>
        <p:spPr>
          <a:xfrm>
            <a:off x="4107283" y="432114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2416;p62">
            <a:extLst>
              <a:ext uri="{FF2B5EF4-FFF2-40B4-BE49-F238E27FC236}">
                <a16:creationId xmlns:a16="http://schemas.microsoft.com/office/drawing/2014/main" id="{73DFF531-C03B-4A55-B437-7D43A8FBB9E0}"/>
              </a:ext>
            </a:extLst>
          </p:cNvPr>
          <p:cNvSpPr/>
          <p:nvPr/>
        </p:nvSpPr>
        <p:spPr>
          <a:xfrm>
            <a:off x="4251066" y="431839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2416;p62">
            <a:extLst>
              <a:ext uri="{FF2B5EF4-FFF2-40B4-BE49-F238E27FC236}">
                <a16:creationId xmlns:a16="http://schemas.microsoft.com/office/drawing/2014/main" id="{4523645A-0C75-48DD-B5BD-4E7A3034D21C}"/>
              </a:ext>
            </a:extLst>
          </p:cNvPr>
          <p:cNvSpPr/>
          <p:nvPr/>
        </p:nvSpPr>
        <p:spPr>
          <a:xfrm>
            <a:off x="4401523" y="431839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2416;p62">
            <a:extLst>
              <a:ext uri="{FF2B5EF4-FFF2-40B4-BE49-F238E27FC236}">
                <a16:creationId xmlns:a16="http://schemas.microsoft.com/office/drawing/2014/main" id="{54BACF0F-813B-4F3B-A702-5891EFFA1EA0}"/>
              </a:ext>
            </a:extLst>
          </p:cNvPr>
          <p:cNvSpPr/>
          <p:nvPr/>
        </p:nvSpPr>
        <p:spPr>
          <a:xfrm>
            <a:off x="4553900" y="432114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2416;p62">
            <a:extLst>
              <a:ext uri="{FF2B5EF4-FFF2-40B4-BE49-F238E27FC236}">
                <a16:creationId xmlns:a16="http://schemas.microsoft.com/office/drawing/2014/main" id="{C17096C3-97F0-4DFF-94B0-65724FF4C3A1}"/>
              </a:ext>
            </a:extLst>
          </p:cNvPr>
          <p:cNvSpPr/>
          <p:nvPr/>
        </p:nvSpPr>
        <p:spPr>
          <a:xfrm>
            <a:off x="4697683" y="431839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2416;p62">
            <a:extLst>
              <a:ext uri="{FF2B5EF4-FFF2-40B4-BE49-F238E27FC236}">
                <a16:creationId xmlns:a16="http://schemas.microsoft.com/office/drawing/2014/main" id="{65C7A71B-ED67-4180-9057-9A71136939C1}"/>
              </a:ext>
            </a:extLst>
          </p:cNvPr>
          <p:cNvSpPr/>
          <p:nvPr/>
        </p:nvSpPr>
        <p:spPr>
          <a:xfrm>
            <a:off x="4848140" y="431839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2416;p62">
            <a:extLst>
              <a:ext uri="{FF2B5EF4-FFF2-40B4-BE49-F238E27FC236}">
                <a16:creationId xmlns:a16="http://schemas.microsoft.com/office/drawing/2014/main" id="{39E04AAC-5E35-47B0-8CB9-29252074CB74}"/>
              </a:ext>
            </a:extLst>
          </p:cNvPr>
          <p:cNvSpPr/>
          <p:nvPr/>
        </p:nvSpPr>
        <p:spPr>
          <a:xfrm>
            <a:off x="4991079" y="431446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2416;p62">
            <a:extLst>
              <a:ext uri="{FF2B5EF4-FFF2-40B4-BE49-F238E27FC236}">
                <a16:creationId xmlns:a16="http://schemas.microsoft.com/office/drawing/2014/main" id="{1D33EBE0-F3AD-4E23-86A1-D443975B24ED}"/>
              </a:ext>
            </a:extLst>
          </p:cNvPr>
          <p:cNvSpPr/>
          <p:nvPr/>
        </p:nvSpPr>
        <p:spPr>
          <a:xfrm>
            <a:off x="5581209" y="431446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2416;p62">
            <a:extLst>
              <a:ext uri="{FF2B5EF4-FFF2-40B4-BE49-F238E27FC236}">
                <a16:creationId xmlns:a16="http://schemas.microsoft.com/office/drawing/2014/main" id="{B6FFDF32-7C60-4CAE-8D71-6B3392B65EA5}"/>
              </a:ext>
            </a:extLst>
          </p:cNvPr>
          <p:cNvSpPr/>
          <p:nvPr/>
        </p:nvSpPr>
        <p:spPr>
          <a:xfrm>
            <a:off x="5724992" y="431172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2416;p62">
            <a:extLst>
              <a:ext uri="{FF2B5EF4-FFF2-40B4-BE49-F238E27FC236}">
                <a16:creationId xmlns:a16="http://schemas.microsoft.com/office/drawing/2014/main" id="{D6DA120E-6644-481A-BB4A-9693AB9E7C96}"/>
              </a:ext>
            </a:extLst>
          </p:cNvPr>
          <p:cNvSpPr/>
          <p:nvPr/>
        </p:nvSpPr>
        <p:spPr>
          <a:xfrm>
            <a:off x="5875449" y="431172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2416;p62">
            <a:extLst>
              <a:ext uri="{FF2B5EF4-FFF2-40B4-BE49-F238E27FC236}">
                <a16:creationId xmlns:a16="http://schemas.microsoft.com/office/drawing/2014/main" id="{B82F0F1D-03F9-4D68-95A8-49DB5DD5E414}"/>
              </a:ext>
            </a:extLst>
          </p:cNvPr>
          <p:cNvSpPr/>
          <p:nvPr/>
        </p:nvSpPr>
        <p:spPr>
          <a:xfrm>
            <a:off x="6027826" y="4314465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2416;p62">
            <a:extLst>
              <a:ext uri="{FF2B5EF4-FFF2-40B4-BE49-F238E27FC236}">
                <a16:creationId xmlns:a16="http://schemas.microsoft.com/office/drawing/2014/main" id="{7FA0E453-3529-4D35-A3D7-A3560CA82DC0}"/>
              </a:ext>
            </a:extLst>
          </p:cNvPr>
          <p:cNvSpPr/>
          <p:nvPr/>
        </p:nvSpPr>
        <p:spPr>
          <a:xfrm>
            <a:off x="6171609" y="431172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2416;p62">
            <a:extLst>
              <a:ext uri="{FF2B5EF4-FFF2-40B4-BE49-F238E27FC236}">
                <a16:creationId xmlns:a16="http://schemas.microsoft.com/office/drawing/2014/main" id="{E6906FB5-0ADF-4966-A697-0FC6BCAF8EAA}"/>
              </a:ext>
            </a:extLst>
          </p:cNvPr>
          <p:cNvSpPr/>
          <p:nvPr/>
        </p:nvSpPr>
        <p:spPr>
          <a:xfrm>
            <a:off x="6322066" y="431172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2416;p62">
            <a:extLst>
              <a:ext uri="{FF2B5EF4-FFF2-40B4-BE49-F238E27FC236}">
                <a16:creationId xmlns:a16="http://schemas.microsoft.com/office/drawing/2014/main" id="{65B46805-A351-4D03-8518-B9E3E11FD7AB}"/>
              </a:ext>
            </a:extLst>
          </p:cNvPr>
          <p:cNvSpPr/>
          <p:nvPr/>
        </p:nvSpPr>
        <p:spPr>
          <a:xfrm>
            <a:off x="6465005" y="4307790"/>
            <a:ext cx="53306" cy="45719"/>
          </a:xfrm>
          <a:custGeom>
            <a:avLst/>
            <a:gdLst/>
            <a:ahLst/>
            <a:cxnLst/>
            <a:rect l="l" t="t" r="r" b="b"/>
            <a:pathLst>
              <a:path w="1587" h="1361" extrusionOk="0">
                <a:moveTo>
                  <a:pt x="909" y="0"/>
                </a:moveTo>
                <a:cubicBezTo>
                  <a:pt x="303" y="0"/>
                  <a:pt x="0" y="736"/>
                  <a:pt x="426" y="1161"/>
                </a:cubicBezTo>
                <a:cubicBezTo>
                  <a:pt x="563" y="1299"/>
                  <a:pt x="732" y="1360"/>
                  <a:pt x="899" y="1360"/>
                </a:cubicBezTo>
                <a:cubicBezTo>
                  <a:pt x="1249" y="1360"/>
                  <a:pt x="1587" y="1089"/>
                  <a:pt x="1587" y="678"/>
                </a:cubicBezTo>
                <a:cubicBezTo>
                  <a:pt x="1587" y="303"/>
                  <a:pt x="1277" y="0"/>
                  <a:pt x="909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344;p41">
            <a:extLst>
              <a:ext uri="{FF2B5EF4-FFF2-40B4-BE49-F238E27FC236}">
                <a16:creationId xmlns:a16="http://schemas.microsoft.com/office/drawing/2014/main" id="{62778F0D-1FCE-4D1E-A740-D51D786CADE3}"/>
              </a:ext>
            </a:extLst>
          </p:cNvPr>
          <p:cNvSpPr txBox="1">
            <a:spLocks/>
          </p:cNvSpPr>
          <p:nvPr/>
        </p:nvSpPr>
        <p:spPr>
          <a:xfrm>
            <a:off x="1884469" y="2624961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2.3397</a:t>
            </a:r>
          </a:p>
        </p:txBody>
      </p:sp>
      <p:sp>
        <p:nvSpPr>
          <p:cNvPr id="120" name="Google Shape;344;p41">
            <a:extLst>
              <a:ext uri="{FF2B5EF4-FFF2-40B4-BE49-F238E27FC236}">
                <a16:creationId xmlns:a16="http://schemas.microsoft.com/office/drawing/2014/main" id="{E9A179ED-6F53-4A3D-A966-F400EF774344}"/>
              </a:ext>
            </a:extLst>
          </p:cNvPr>
          <p:cNvSpPr txBox="1">
            <a:spLocks/>
          </p:cNvSpPr>
          <p:nvPr/>
        </p:nvSpPr>
        <p:spPr>
          <a:xfrm>
            <a:off x="3350787" y="2337339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2.6874</a:t>
            </a:r>
          </a:p>
        </p:txBody>
      </p:sp>
      <p:sp>
        <p:nvSpPr>
          <p:cNvPr id="121" name="Google Shape;344;p41">
            <a:extLst>
              <a:ext uri="{FF2B5EF4-FFF2-40B4-BE49-F238E27FC236}">
                <a16:creationId xmlns:a16="http://schemas.microsoft.com/office/drawing/2014/main" id="{32CCF5C5-53CF-472A-BD33-31C18E9B5EA1}"/>
              </a:ext>
            </a:extLst>
          </p:cNvPr>
          <p:cNvSpPr txBox="1">
            <a:spLocks/>
          </p:cNvSpPr>
          <p:nvPr/>
        </p:nvSpPr>
        <p:spPr>
          <a:xfrm>
            <a:off x="4828160" y="2283960"/>
            <a:ext cx="997274" cy="57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3.1852</a:t>
            </a:r>
          </a:p>
        </p:txBody>
      </p:sp>
      <p:sp>
        <p:nvSpPr>
          <p:cNvPr id="122" name="Google Shape;344;p41">
            <a:extLst>
              <a:ext uri="{FF2B5EF4-FFF2-40B4-BE49-F238E27FC236}">
                <a16:creationId xmlns:a16="http://schemas.microsoft.com/office/drawing/2014/main" id="{11AF9EC0-5F13-4411-BB88-4786FD29DDEA}"/>
              </a:ext>
            </a:extLst>
          </p:cNvPr>
          <p:cNvSpPr txBox="1">
            <a:spLocks/>
          </p:cNvSpPr>
          <p:nvPr/>
        </p:nvSpPr>
        <p:spPr>
          <a:xfrm>
            <a:off x="6276966" y="1524365"/>
            <a:ext cx="997274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quada One"/>
              <a:buNone/>
              <a:defRPr sz="1800" b="0" i="0" u="none" strike="noStrike" cap="none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000" dirty="0"/>
              <a:t>3.9182</a:t>
            </a:r>
          </a:p>
        </p:txBody>
      </p:sp>
      <p:pic>
        <p:nvPicPr>
          <p:cNvPr id="45" name="Picture 44" descr="A close up of a sign&#10;&#10;Description automatically generated">
            <a:extLst>
              <a:ext uri="{FF2B5EF4-FFF2-40B4-BE49-F238E27FC236}">
                <a16:creationId xmlns:a16="http://schemas.microsoft.com/office/drawing/2014/main" id="{943C16D0-C033-4E65-B3F0-EB8E7D43B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41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CA" dirty="0"/>
              <a:t>6</a:t>
            </a:r>
            <a:endParaRPr dirty="0"/>
          </a:p>
        </p:txBody>
      </p:sp>
      <p:sp>
        <p:nvSpPr>
          <p:cNvPr id="8" name="Google Shape;318;p37">
            <a:extLst>
              <a:ext uri="{FF2B5EF4-FFF2-40B4-BE49-F238E27FC236}">
                <a16:creationId xmlns:a16="http://schemas.microsoft.com/office/drawing/2014/main" id="{D573D2C7-70D9-4CCE-A990-02A583F35EB0}"/>
              </a:ext>
            </a:extLst>
          </p:cNvPr>
          <p:cNvSpPr txBox="1">
            <a:spLocks/>
          </p:cNvSpPr>
          <p:nvPr/>
        </p:nvSpPr>
        <p:spPr>
          <a:xfrm>
            <a:off x="-429201" y="480997"/>
            <a:ext cx="10002402" cy="588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CA" sz="3000" dirty="0">
                <a:latin typeface="Roboto Condensed" panose="020B0604020202020204" charset="0"/>
                <a:ea typeface="Roboto Condensed" panose="020B0604020202020204" charset="0"/>
              </a:rPr>
              <a:t>Design Architecture</a:t>
            </a:r>
            <a:br>
              <a:rPr lang="en-CA" sz="4800" dirty="0">
                <a:latin typeface="Roboto Condensed" panose="020B0604020202020204" charset="0"/>
                <a:ea typeface="Roboto Condensed" panose="020B0604020202020204" charset="0"/>
              </a:rPr>
            </a:br>
            <a:endParaRPr lang="en-CA" sz="4800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B9AA248E-6E06-4300-869F-00F447568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F6D6860-08C1-45FE-8498-10039B729316}"/>
              </a:ext>
            </a:extLst>
          </p:cNvPr>
          <p:cNvSpPr/>
          <p:nvPr/>
        </p:nvSpPr>
        <p:spPr>
          <a:xfrm>
            <a:off x="2849526" y="3703991"/>
            <a:ext cx="138223" cy="1130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1271D-3DF0-41D0-B960-2ADC1B1B33AD}"/>
              </a:ext>
            </a:extLst>
          </p:cNvPr>
          <p:cNvSpPr txBox="1"/>
          <p:nvPr/>
        </p:nvSpPr>
        <p:spPr>
          <a:xfrm>
            <a:off x="0" y="4931855"/>
            <a:ext cx="23747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" dirty="0"/>
              <a:t>ML –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183484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3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7E72DD46-0669-4B71-A799-5A8D6E170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9FB6A5-2399-476A-8251-0A2BA936FEE8}"/>
              </a:ext>
            </a:extLst>
          </p:cNvPr>
          <p:cNvSpPr txBox="1"/>
          <p:nvPr/>
        </p:nvSpPr>
        <p:spPr>
          <a:xfrm>
            <a:off x="-152369" y="1326683"/>
            <a:ext cx="3575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Projected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Income Statement</a:t>
            </a:r>
            <a:endParaRPr lang="en-CA" sz="24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FF4A47-3D44-4BFB-B362-5F460B0FD926}"/>
              </a:ext>
            </a:extLst>
          </p:cNvPr>
          <p:cNvSpPr txBox="1"/>
          <p:nvPr/>
        </p:nvSpPr>
        <p:spPr>
          <a:xfrm>
            <a:off x="54051" y="3457770"/>
            <a:ext cx="15811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Assumptions:</a:t>
            </a:r>
            <a:endParaRPr lang="en-CA" sz="10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BB38E0-42C8-4BDC-B3D3-A128A3B586CE}"/>
              </a:ext>
            </a:extLst>
          </p:cNvPr>
          <p:cNvSpPr txBox="1"/>
          <p:nvPr/>
        </p:nvSpPr>
        <p:spPr>
          <a:xfrm>
            <a:off x="54051" y="3703991"/>
            <a:ext cx="3206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C000"/>
                </a:solidFill>
                <a:latin typeface="Roboto Condensed" panose="020B0604020202020204" charset="0"/>
                <a:ea typeface="Roboto Condensed" panose="020B0604020202020204" charset="0"/>
              </a:rPr>
              <a:t>Sales*: </a:t>
            </a:r>
            <a:r>
              <a:rPr lang="en-US" sz="10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30% increase from year 1 to 2 and year 2 to year 3 for premium and 20% for basic</a:t>
            </a:r>
          </a:p>
          <a:p>
            <a:endParaRPr lang="en-US" sz="1000" dirty="0">
              <a:solidFill>
                <a:srgbClr val="002060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r>
              <a:rPr lang="en-US" sz="1000" dirty="0">
                <a:solidFill>
                  <a:srgbClr val="FFC000"/>
                </a:solidFill>
                <a:latin typeface="Roboto Condensed" panose="020B0604020202020204" charset="0"/>
                <a:ea typeface="Roboto Condensed" panose="020B0604020202020204" charset="0"/>
              </a:rPr>
              <a:t>Interest*: </a:t>
            </a:r>
            <a:r>
              <a:rPr lang="en-US" sz="10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7% interest rate for $135k small business loan with 5 year payback period</a:t>
            </a:r>
          </a:p>
          <a:p>
            <a:endParaRPr lang="en-US" sz="1000" dirty="0">
              <a:solidFill>
                <a:srgbClr val="002060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r>
              <a:rPr lang="en-US" sz="1000" dirty="0">
                <a:solidFill>
                  <a:srgbClr val="FFC000"/>
                </a:solidFill>
                <a:latin typeface="Roboto Condensed" panose="020B0604020202020204" charset="0"/>
                <a:ea typeface="Roboto Condensed" panose="020B0604020202020204" charset="0"/>
              </a:rPr>
              <a:t>Taxes*: </a:t>
            </a:r>
            <a:r>
              <a:rPr lang="en-US" sz="10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3.2% Small Business Tax Rate for first 500,000 of income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endParaRPr lang="en-CA" dirty="0">
              <a:solidFill>
                <a:srgbClr val="00206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2340179-11C8-415A-8520-99C589FF6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414151"/>
              </p:ext>
            </p:extLst>
          </p:nvPr>
        </p:nvGraphicFramePr>
        <p:xfrm>
          <a:off x="3761783" y="193572"/>
          <a:ext cx="3206596" cy="1023002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837544">
                  <a:extLst>
                    <a:ext uri="{9D8B030D-6E8A-4147-A177-3AD203B41FA5}">
                      <a16:colId xmlns:a16="http://schemas.microsoft.com/office/drawing/2014/main" val="2574357049"/>
                    </a:ext>
                  </a:extLst>
                </a:gridCol>
                <a:gridCol w="789684">
                  <a:extLst>
                    <a:ext uri="{9D8B030D-6E8A-4147-A177-3AD203B41FA5}">
                      <a16:colId xmlns:a16="http://schemas.microsoft.com/office/drawing/2014/main" val="1543932039"/>
                    </a:ext>
                  </a:extLst>
                </a:gridCol>
                <a:gridCol w="789684">
                  <a:extLst>
                    <a:ext uri="{9D8B030D-6E8A-4147-A177-3AD203B41FA5}">
                      <a16:colId xmlns:a16="http://schemas.microsoft.com/office/drawing/2014/main" val="86586158"/>
                    </a:ext>
                  </a:extLst>
                </a:gridCol>
                <a:gridCol w="789684">
                  <a:extLst>
                    <a:ext uri="{9D8B030D-6E8A-4147-A177-3AD203B41FA5}">
                      <a16:colId xmlns:a16="http://schemas.microsoft.com/office/drawing/2014/main" val="2250496740"/>
                    </a:ext>
                  </a:extLst>
                </a:gridCol>
              </a:tblGrid>
              <a:tr h="149562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Revenue</a:t>
                      </a:r>
                      <a:endParaRPr lang="en-CA" sz="9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>
                          <a:solidFill>
                            <a:srgbClr val="FFFFFF"/>
                          </a:solidFill>
                          <a:effectLst/>
                        </a:rPr>
                        <a:t>Year 1</a:t>
                      </a:r>
                      <a:endParaRPr lang="en-CA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>
                          <a:solidFill>
                            <a:srgbClr val="FFFFFF"/>
                          </a:solidFill>
                          <a:effectLst/>
                        </a:rPr>
                        <a:t>Year 2</a:t>
                      </a:r>
                      <a:endParaRPr lang="en-CA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Year 3</a:t>
                      </a:r>
                      <a:endParaRPr lang="en-CA" sz="9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2426401957"/>
                  </a:ext>
                </a:extLst>
              </a:tr>
              <a:tr h="29314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Premium Subscriptions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$ 182,496.35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$ 237,245.26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$ 308,418.83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3432462733"/>
                  </a:ext>
                </a:extLst>
              </a:tr>
              <a:tr h="287158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Basic Subscriptions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                -  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$ 109,135.00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$ 130,962.00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831945650"/>
                  </a:ext>
                </a:extLst>
              </a:tr>
              <a:tr h="29314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Revenue*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$ 182,496.35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$ 346,380.26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$ 439,380.83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108222706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BF0A061-8E1D-4A1A-9D05-DEA4AF0DEE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656218"/>
              </p:ext>
            </p:extLst>
          </p:nvPr>
        </p:nvGraphicFramePr>
        <p:xfrm>
          <a:off x="3761785" y="1326683"/>
          <a:ext cx="3206599" cy="1250334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837544">
                  <a:extLst>
                    <a:ext uri="{9D8B030D-6E8A-4147-A177-3AD203B41FA5}">
                      <a16:colId xmlns:a16="http://schemas.microsoft.com/office/drawing/2014/main" val="1478368442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2187404502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2708563108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1279149537"/>
                    </a:ext>
                  </a:extLst>
                </a:gridCol>
              </a:tblGrid>
              <a:tr h="19742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800" b="1" u="none" strike="noStrike" dirty="0">
                          <a:solidFill>
                            <a:srgbClr val="FFFFFF"/>
                          </a:solidFill>
                          <a:effectLst/>
                        </a:rPr>
                        <a:t>Cost of Goods</a:t>
                      </a:r>
                      <a:endParaRPr lang="en-CA" sz="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/>
                </a:tc>
                <a:extLst>
                  <a:ext uri="{0D108BD9-81ED-4DB2-BD59-A6C34878D82A}">
                    <a16:rowId xmlns:a16="http://schemas.microsoft.com/office/drawing/2014/main" val="1001418745"/>
                  </a:ext>
                </a:extLst>
              </a:tr>
              <a:tr h="149562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Storage Fees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$15,488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$20,134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$26,175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extLst>
                  <a:ext uri="{0D108BD9-81ED-4DB2-BD59-A6C34878D82A}">
                    <a16:rowId xmlns:a16="http://schemas.microsoft.com/office/drawing/2014/main" val="2774072425"/>
                  </a:ext>
                </a:extLst>
              </a:tr>
              <a:tr h="287158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Cluster Management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$9,139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$11,880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$15,444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extLst>
                  <a:ext uri="{0D108BD9-81ED-4DB2-BD59-A6C34878D82A}">
                    <a16:rowId xmlns:a16="http://schemas.microsoft.com/office/drawing/2014/main" val="3401385983"/>
                  </a:ext>
                </a:extLst>
              </a:tr>
              <a:tr h="287158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Hosting Expenses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$1,200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$1,200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$1,200 </a:t>
                      </a:r>
                      <a:endParaRPr lang="en-CA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extLst>
                  <a:ext uri="{0D108BD9-81ED-4DB2-BD59-A6C34878D82A}">
                    <a16:rowId xmlns:a16="http://schemas.microsoft.com/office/drawing/2014/main" val="2317459400"/>
                  </a:ext>
                </a:extLst>
              </a:tr>
              <a:tr h="1435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Total CoGS</a:t>
                      </a:r>
                      <a:endParaRPr lang="en-CA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$25,827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$33,215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$42,819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extLst>
                  <a:ext uri="{0D108BD9-81ED-4DB2-BD59-A6C34878D82A}">
                    <a16:rowId xmlns:a16="http://schemas.microsoft.com/office/drawing/2014/main" val="1076935308"/>
                  </a:ext>
                </a:extLst>
              </a:tr>
              <a:tr h="185456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>
                          <a:solidFill>
                            <a:srgbClr val="000000"/>
                          </a:solidFill>
                          <a:effectLst/>
                        </a:rPr>
                        <a:t>Gross Profit</a:t>
                      </a:r>
                      <a:endParaRPr lang="en-CA" sz="9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$156,670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$313,166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9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$396,562 </a:t>
                      </a:r>
                      <a:endParaRPr lang="en-CA" sz="9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2" marR="5982" marT="5982" marB="0" anchor="b"/>
                </a:tc>
                <a:extLst>
                  <a:ext uri="{0D108BD9-81ED-4DB2-BD59-A6C34878D82A}">
                    <a16:rowId xmlns:a16="http://schemas.microsoft.com/office/drawing/2014/main" val="2516140254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42A2780-6AD8-4355-A309-C62AC8AE4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356735"/>
              </p:ext>
            </p:extLst>
          </p:nvPr>
        </p:nvGraphicFramePr>
        <p:xfrm>
          <a:off x="3761786" y="2648633"/>
          <a:ext cx="3206600" cy="230129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837545">
                  <a:extLst>
                    <a:ext uri="{9D8B030D-6E8A-4147-A177-3AD203B41FA5}">
                      <a16:colId xmlns:a16="http://schemas.microsoft.com/office/drawing/2014/main" val="4064038988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2860666802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995717422"/>
                    </a:ext>
                  </a:extLst>
                </a:gridCol>
                <a:gridCol w="789685">
                  <a:extLst>
                    <a:ext uri="{9D8B030D-6E8A-4147-A177-3AD203B41FA5}">
                      <a16:colId xmlns:a16="http://schemas.microsoft.com/office/drawing/2014/main" val="3547461947"/>
                    </a:ext>
                  </a:extLst>
                </a:gridCol>
              </a:tblGrid>
              <a:tr h="29314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>
                          <a:solidFill>
                            <a:srgbClr val="FFFFFF"/>
                          </a:solidFill>
                          <a:effectLst/>
                        </a:rPr>
                        <a:t>Operating Expenses</a:t>
                      </a:r>
                      <a:endParaRPr lang="en-CA" sz="9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CA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en-CA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/>
                </a:tc>
                <a:extLst>
                  <a:ext uri="{0D108BD9-81ED-4DB2-BD59-A6C34878D82A}">
                    <a16:rowId xmlns:a16="http://schemas.microsoft.com/office/drawing/2014/main" val="3633329260"/>
                  </a:ext>
                </a:extLst>
              </a:tr>
              <a:tr h="203405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Marketing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$5,000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$7,500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$10,000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150134273"/>
                  </a:ext>
                </a:extLst>
              </a:tr>
              <a:tr h="149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R&amp;D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$1,500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$1,500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$3,000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595498052"/>
                  </a:ext>
                </a:extLst>
              </a:tr>
              <a:tr h="1435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Rent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$30,000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$30,000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$30,000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2750517556"/>
                  </a:ext>
                </a:extLst>
              </a:tr>
              <a:tr h="1435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Wages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$105,000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$105,000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$105,000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46256677"/>
                  </a:ext>
                </a:extLst>
              </a:tr>
              <a:tr h="149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SG&amp;A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$2,500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$4,000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$7,000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4171113736"/>
                  </a:ext>
                </a:extLst>
              </a:tr>
              <a:tr h="149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Loan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$27,000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$27,000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$27,000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3459742186"/>
                  </a:ext>
                </a:extLst>
              </a:tr>
              <a:tr h="189487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Interest*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$9,450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$9,450 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4207128245"/>
                  </a:ext>
                </a:extLst>
              </a:tr>
              <a:tr h="287158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$171,000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$184,450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$191,450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562426285"/>
                  </a:ext>
                </a:extLst>
              </a:tr>
              <a:tr h="29314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Taxable Income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($14,330)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$114,386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$319,497.54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3684838730"/>
                  </a:ext>
                </a:extLst>
              </a:tr>
              <a:tr h="149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0" u="none" strike="noStrike">
                          <a:solidFill>
                            <a:schemeClr val="tx1"/>
                          </a:solidFill>
                          <a:effectLst/>
                        </a:rPr>
                        <a:t>Taxes*</a:t>
                      </a:r>
                      <a:endParaRPr lang="en-CA" sz="9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($459)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$3,660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$10,224 </a:t>
                      </a:r>
                      <a:endParaRPr lang="en-CA" sz="9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739061988"/>
                  </a:ext>
                </a:extLst>
              </a:tr>
              <a:tr h="149561">
                <a:tc>
                  <a:txBody>
                    <a:bodyPr/>
                    <a:lstStyle/>
                    <a:p>
                      <a:pPr algn="l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Net Profit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>
                          <a:solidFill>
                            <a:schemeClr val="tx1"/>
                          </a:solidFill>
                          <a:effectLst/>
                        </a:rPr>
                        <a:t>($13,872)</a:t>
                      </a:r>
                      <a:endParaRPr lang="en-CA" sz="9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$110,725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$309,274 </a:t>
                      </a:r>
                      <a:endParaRPr lang="en-CA" sz="9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84" marR="5984" marT="5984" marB="0" anchor="ctr"/>
                </a:tc>
                <a:extLst>
                  <a:ext uri="{0D108BD9-81ED-4DB2-BD59-A6C34878D82A}">
                    <a16:rowId xmlns:a16="http://schemas.microsoft.com/office/drawing/2014/main" val="868341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7906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0" name="Google Shape;1470;p47"/>
          <p:cNvGrpSpPr/>
          <p:nvPr/>
        </p:nvGrpSpPr>
        <p:grpSpPr>
          <a:xfrm>
            <a:off x="-38250" y="1562674"/>
            <a:ext cx="9197100" cy="2273151"/>
            <a:chOff x="-38250" y="1562674"/>
            <a:chExt cx="9197100" cy="2273151"/>
          </a:xfrm>
        </p:grpSpPr>
        <p:cxnSp>
          <p:nvCxnSpPr>
            <p:cNvPr id="1471" name="Google Shape;1471;p47"/>
            <p:cNvCxnSpPr/>
            <p:nvPr/>
          </p:nvCxnSpPr>
          <p:spPr>
            <a:xfrm rot="10800000" flipH="1">
              <a:off x="-38250" y="2696100"/>
              <a:ext cx="9197100" cy="63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72" name="Google Shape;1472;p47"/>
            <p:cNvGrpSpPr/>
            <p:nvPr/>
          </p:nvGrpSpPr>
          <p:grpSpPr>
            <a:xfrm>
              <a:off x="1769875" y="1562674"/>
              <a:ext cx="3671514" cy="1292701"/>
              <a:chOff x="1769875" y="1562674"/>
              <a:chExt cx="3671514" cy="1292701"/>
            </a:xfrm>
          </p:grpSpPr>
          <p:sp>
            <p:nvSpPr>
              <p:cNvPr id="1473" name="Google Shape;1473;p47"/>
              <p:cNvSpPr/>
              <p:nvPr/>
            </p:nvSpPr>
            <p:spPr>
              <a:xfrm>
                <a:off x="1769875" y="2543075"/>
                <a:ext cx="1401000" cy="312300"/>
              </a:xfrm>
              <a:prstGeom prst="rect">
                <a:avLst/>
              </a:prstGeom>
              <a:solidFill>
                <a:srgbClr val="EBCFB2"/>
              </a:solidFill>
              <a:ln w="9525" cap="flat" cmpd="sng">
                <a:solidFill>
                  <a:srgbClr val="EBC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4" name="Google Shape;1474;p47"/>
              <p:cNvGrpSpPr/>
              <p:nvPr/>
            </p:nvGrpSpPr>
            <p:grpSpPr>
              <a:xfrm>
                <a:off x="2123625" y="1562674"/>
                <a:ext cx="693600" cy="980401"/>
                <a:chOff x="2123625" y="1562674"/>
                <a:chExt cx="693600" cy="980401"/>
              </a:xfrm>
            </p:grpSpPr>
            <p:cxnSp>
              <p:nvCxnSpPr>
                <p:cNvPr id="1475" name="Google Shape;1475;p47"/>
                <p:cNvCxnSpPr>
                  <a:stCxn id="1473" idx="0"/>
                </p:cNvCxnSpPr>
                <p:nvPr/>
              </p:nvCxnSpPr>
              <p:spPr>
                <a:xfrm rot="10800000">
                  <a:off x="2470375" y="2256275"/>
                  <a:ext cx="0" cy="2868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EBC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476" name="Google Shape;1476;p47"/>
                <p:cNvSpPr/>
                <p:nvPr/>
              </p:nvSpPr>
              <p:spPr>
                <a:xfrm>
                  <a:off x="2123625" y="1562674"/>
                  <a:ext cx="693600" cy="693600"/>
                </a:xfrm>
                <a:prstGeom prst="ellipse">
                  <a:avLst/>
                </a:prstGeom>
                <a:noFill/>
                <a:ln w="28575" cap="flat" cmpd="sng">
                  <a:solidFill>
                    <a:srgbClr val="EBC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9" name="Google Shape;1479;p47"/>
              <p:cNvSpPr/>
              <p:nvPr/>
            </p:nvSpPr>
            <p:spPr>
              <a:xfrm>
                <a:off x="5165154" y="1790436"/>
                <a:ext cx="276235" cy="272564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11658" extrusionOk="0">
                    <a:moveTo>
                      <a:pt x="2048" y="1167"/>
                    </a:moveTo>
                    <a:lnTo>
                      <a:pt x="2048" y="2017"/>
                    </a:lnTo>
                    <a:lnTo>
                      <a:pt x="1166" y="2017"/>
                    </a:lnTo>
                    <a:lnTo>
                      <a:pt x="2048" y="1167"/>
                    </a:lnTo>
                    <a:close/>
                    <a:moveTo>
                      <a:pt x="10330" y="2773"/>
                    </a:moveTo>
                    <a:cubicBezTo>
                      <a:pt x="10507" y="2773"/>
                      <a:pt x="10680" y="2836"/>
                      <a:pt x="10806" y="2962"/>
                    </a:cubicBezTo>
                    <a:cubicBezTo>
                      <a:pt x="11058" y="3246"/>
                      <a:pt x="11058" y="3687"/>
                      <a:pt x="10775" y="3908"/>
                    </a:cubicBezTo>
                    <a:lnTo>
                      <a:pt x="10176" y="4506"/>
                    </a:lnTo>
                    <a:lnTo>
                      <a:pt x="9231" y="3561"/>
                    </a:lnTo>
                    <a:lnTo>
                      <a:pt x="9830" y="2962"/>
                    </a:lnTo>
                    <a:cubicBezTo>
                      <a:pt x="9972" y="2836"/>
                      <a:pt x="10153" y="2773"/>
                      <a:pt x="10330" y="2773"/>
                    </a:cubicBezTo>
                    <a:close/>
                    <a:moveTo>
                      <a:pt x="8727" y="4034"/>
                    </a:moveTo>
                    <a:lnTo>
                      <a:pt x="9672" y="4979"/>
                    </a:lnTo>
                    <a:cubicBezTo>
                      <a:pt x="8538" y="6207"/>
                      <a:pt x="7026" y="7688"/>
                      <a:pt x="5892" y="8854"/>
                    </a:cubicBezTo>
                    <a:lnTo>
                      <a:pt x="4915" y="7846"/>
                    </a:lnTo>
                    <a:lnTo>
                      <a:pt x="8727" y="4034"/>
                    </a:lnTo>
                    <a:close/>
                    <a:moveTo>
                      <a:pt x="4600" y="8539"/>
                    </a:moveTo>
                    <a:lnTo>
                      <a:pt x="5230" y="9169"/>
                    </a:lnTo>
                    <a:lnTo>
                      <a:pt x="4285" y="9421"/>
                    </a:lnTo>
                    <a:cubicBezTo>
                      <a:pt x="4348" y="9232"/>
                      <a:pt x="4505" y="8728"/>
                      <a:pt x="4600" y="8539"/>
                    </a:cubicBezTo>
                    <a:close/>
                    <a:moveTo>
                      <a:pt x="7908" y="694"/>
                    </a:moveTo>
                    <a:cubicBezTo>
                      <a:pt x="8097" y="694"/>
                      <a:pt x="8255" y="852"/>
                      <a:pt x="8255" y="1041"/>
                    </a:cubicBezTo>
                    <a:lnTo>
                      <a:pt x="8255" y="3592"/>
                    </a:lnTo>
                    <a:lnTo>
                      <a:pt x="7467" y="4380"/>
                    </a:lnTo>
                    <a:cubicBezTo>
                      <a:pt x="7435" y="4286"/>
                      <a:pt x="7309" y="4160"/>
                      <a:pt x="7152" y="4160"/>
                    </a:cubicBezTo>
                    <a:lnTo>
                      <a:pt x="1733" y="4160"/>
                    </a:lnTo>
                    <a:cubicBezTo>
                      <a:pt x="1512" y="4160"/>
                      <a:pt x="1386" y="4317"/>
                      <a:pt x="1386" y="4506"/>
                    </a:cubicBezTo>
                    <a:cubicBezTo>
                      <a:pt x="1386" y="4695"/>
                      <a:pt x="1512" y="4853"/>
                      <a:pt x="1733" y="4853"/>
                    </a:cubicBezTo>
                    <a:lnTo>
                      <a:pt x="6994" y="4853"/>
                    </a:lnTo>
                    <a:lnTo>
                      <a:pt x="6333" y="5546"/>
                    </a:lnTo>
                    <a:lnTo>
                      <a:pt x="1733" y="5546"/>
                    </a:lnTo>
                    <a:cubicBezTo>
                      <a:pt x="1512" y="5546"/>
                      <a:pt x="1355" y="5703"/>
                      <a:pt x="1355" y="5892"/>
                    </a:cubicBezTo>
                    <a:cubicBezTo>
                      <a:pt x="1355" y="6081"/>
                      <a:pt x="1512" y="6239"/>
                      <a:pt x="1733" y="6239"/>
                    </a:cubicBezTo>
                    <a:lnTo>
                      <a:pt x="5608" y="6239"/>
                    </a:lnTo>
                    <a:lnTo>
                      <a:pt x="4947" y="6901"/>
                    </a:lnTo>
                    <a:lnTo>
                      <a:pt x="1733" y="6901"/>
                    </a:lnTo>
                    <a:cubicBezTo>
                      <a:pt x="1512" y="6901"/>
                      <a:pt x="1355" y="7058"/>
                      <a:pt x="1355" y="7279"/>
                    </a:cubicBezTo>
                    <a:cubicBezTo>
                      <a:pt x="1355" y="7468"/>
                      <a:pt x="1512" y="7625"/>
                      <a:pt x="1733" y="7625"/>
                    </a:cubicBezTo>
                    <a:lnTo>
                      <a:pt x="4285" y="7625"/>
                    </a:lnTo>
                    <a:cubicBezTo>
                      <a:pt x="4190" y="7688"/>
                      <a:pt x="4159" y="7751"/>
                      <a:pt x="4127" y="7814"/>
                    </a:cubicBezTo>
                    <a:lnTo>
                      <a:pt x="3970" y="8287"/>
                    </a:lnTo>
                    <a:lnTo>
                      <a:pt x="1733" y="8287"/>
                    </a:lnTo>
                    <a:cubicBezTo>
                      <a:pt x="1512" y="8287"/>
                      <a:pt x="1355" y="8444"/>
                      <a:pt x="1355" y="8633"/>
                    </a:cubicBezTo>
                    <a:cubicBezTo>
                      <a:pt x="1355" y="8854"/>
                      <a:pt x="1512" y="9011"/>
                      <a:pt x="1733" y="9011"/>
                    </a:cubicBezTo>
                    <a:lnTo>
                      <a:pt x="3718" y="9011"/>
                    </a:lnTo>
                    <a:lnTo>
                      <a:pt x="3466" y="9893"/>
                    </a:lnTo>
                    <a:cubicBezTo>
                      <a:pt x="3385" y="10136"/>
                      <a:pt x="3557" y="10355"/>
                      <a:pt x="3766" y="10355"/>
                    </a:cubicBezTo>
                    <a:cubicBezTo>
                      <a:pt x="3802" y="10355"/>
                      <a:pt x="3839" y="10348"/>
                      <a:pt x="3875" y="10335"/>
                    </a:cubicBezTo>
                    <a:lnTo>
                      <a:pt x="6018" y="9704"/>
                    </a:lnTo>
                    <a:cubicBezTo>
                      <a:pt x="6049" y="9704"/>
                      <a:pt x="6144" y="9673"/>
                      <a:pt x="6175" y="9641"/>
                    </a:cubicBezTo>
                    <a:lnTo>
                      <a:pt x="8286" y="7499"/>
                    </a:lnTo>
                    <a:lnTo>
                      <a:pt x="8286" y="10681"/>
                    </a:lnTo>
                    <a:cubicBezTo>
                      <a:pt x="8255" y="10839"/>
                      <a:pt x="8097" y="10996"/>
                      <a:pt x="7908" y="10996"/>
                    </a:cubicBezTo>
                    <a:lnTo>
                      <a:pt x="1040" y="10996"/>
                    </a:lnTo>
                    <a:cubicBezTo>
                      <a:pt x="851" y="10996"/>
                      <a:pt x="693" y="10839"/>
                      <a:pt x="693" y="10650"/>
                    </a:cubicBezTo>
                    <a:lnTo>
                      <a:pt x="693" y="2742"/>
                    </a:lnTo>
                    <a:lnTo>
                      <a:pt x="2395" y="2742"/>
                    </a:lnTo>
                    <a:cubicBezTo>
                      <a:pt x="2584" y="2742"/>
                      <a:pt x="2741" y="2584"/>
                      <a:pt x="2741" y="2395"/>
                    </a:cubicBezTo>
                    <a:lnTo>
                      <a:pt x="2741" y="694"/>
                    </a:lnTo>
                    <a:close/>
                    <a:moveTo>
                      <a:pt x="2363" y="1"/>
                    </a:moveTo>
                    <a:cubicBezTo>
                      <a:pt x="2237" y="1"/>
                      <a:pt x="2143" y="64"/>
                      <a:pt x="2111" y="127"/>
                    </a:cubicBezTo>
                    <a:lnTo>
                      <a:pt x="158" y="2112"/>
                    </a:lnTo>
                    <a:cubicBezTo>
                      <a:pt x="63" y="2175"/>
                      <a:pt x="0" y="2269"/>
                      <a:pt x="0" y="2364"/>
                    </a:cubicBezTo>
                    <a:lnTo>
                      <a:pt x="0" y="10650"/>
                    </a:lnTo>
                    <a:cubicBezTo>
                      <a:pt x="0" y="11217"/>
                      <a:pt x="473" y="11658"/>
                      <a:pt x="1008" y="11658"/>
                    </a:cubicBezTo>
                    <a:lnTo>
                      <a:pt x="7908" y="11658"/>
                    </a:lnTo>
                    <a:cubicBezTo>
                      <a:pt x="8444" y="11658"/>
                      <a:pt x="8916" y="11217"/>
                      <a:pt x="8916" y="10650"/>
                    </a:cubicBezTo>
                    <a:lnTo>
                      <a:pt x="8916" y="6774"/>
                    </a:lnTo>
                    <a:lnTo>
                      <a:pt x="11279" y="4412"/>
                    </a:lnTo>
                    <a:cubicBezTo>
                      <a:pt x="11815" y="3876"/>
                      <a:pt x="11815" y="3025"/>
                      <a:pt x="11279" y="2490"/>
                    </a:cubicBezTo>
                    <a:cubicBezTo>
                      <a:pt x="11011" y="2222"/>
                      <a:pt x="10657" y="2088"/>
                      <a:pt x="10306" y="2088"/>
                    </a:cubicBezTo>
                    <a:cubicBezTo>
                      <a:pt x="9956" y="2088"/>
                      <a:pt x="9609" y="2222"/>
                      <a:pt x="9357" y="2490"/>
                    </a:cubicBezTo>
                    <a:lnTo>
                      <a:pt x="8916" y="2931"/>
                    </a:lnTo>
                    <a:lnTo>
                      <a:pt x="8916" y="1041"/>
                    </a:ln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0" name="Google Shape;1480;p47"/>
            <p:cNvGrpSpPr/>
            <p:nvPr/>
          </p:nvGrpSpPr>
          <p:grpSpPr>
            <a:xfrm>
              <a:off x="4572000" y="1562674"/>
              <a:ext cx="1401000" cy="1292701"/>
              <a:chOff x="4572000" y="1562674"/>
              <a:chExt cx="1401000" cy="1292701"/>
            </a:xfrm>
          </p:grpSpPr>
          <p:sp>
            <p:nvSpPr>
              <p:cNvPr id="1481" name="Google Shape;1481;p47"/>
              <p:cNvSpPr/>
              <p:nvPr/>
            </p:nvSpPr>
            <p:spPr>
              <a:xfrm>
                <a:off x="4572000" y="2543075"/>
                <a:ext cx="1401000" cy="312300"/>
              </a:xfrm>
              <a:prstGeom prst="rect">
                <a:avLst/>
              </a:prstGeom>
              <a:solidFill>
                <a:srgbClr val="998888"/>
              </a:solidFill>
              <a:ln w="9525" cap="flat" cmpd="sng">
                <a:solidFill>
                  <a:srgbClr val="99888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2" name="Google Shape;1482;p47"/>
              <p:cNvGrpSpPr/>
              <p:nvPr/>
            </p:nvGrpSpPr>
            <p:grpSpPr>
              <a:xfrm>
                <a:off x="4936050" y="1562674"/>
                <a:ext cx="693600" cy="980401"/>
                <a:chOff x="2123625" y="1562674"/>
                <a:chExt cx="693600" cy="980401"/>
              </a:xfrm>
            </p:grpSpPr>
            <p:cxnSp>
              <p:nvCxnSpPr>
                <p:cNvPr id="1483" name="Google Shape;1483;p47"/>
                <p:cNvCxnSpPr/>
                <p:nvPr/>
              </p:nvCxnSpPr>
              <p:spPr>
                <a:xfrm rot="10800000">
                  <a:off x="2470375" y="2256275"/>
                  <a:ext cx="0" cy="2868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998888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484" name="Google Shape;1484;p47"/>
                <p:cNvSpPr/>
                <p:nvPr/>
              </p:nvSpPr>
              <p:spPr>
                <a:xfrm>
                  <a:off x="2123625" y="1562674"/>
                  <a:ext cx="693600" cy="693600"/>
                </a:xfrm>
                <a:prstGeom prst="ellipse">
                  <a:avLst/>
                </a:prstGeom>
                <a:noFill/>
                <a:ln w="28575" cap="flat" cmpd="sng">
                  <a:solidFill>
                    <a:srgbClr val="99888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86" name="Google Shape;1486;p47"/>
            <p:cNvGrpSpPr/>
            <p:nvPr/>
          </p:nvGrpSpPr>
          <p:grpSpPr>
            <a:xfrm>
              <a:off x="3170875" y="2543075"/>
              <a:ext cx="1401000" cy="1292750"/>
              <a:chOff x="3170875" y="2543075"/>
              <a:chExt cx="1401000" cy="1292750"/>
            </a:xfrm>
          </p:grpSpPr>
          <p:sp>
            <p:nvSpPr>
              <p:cNvPr id="1487" name="Google Shape;1487;p47"/>
              <p:cNvSpPr/>
              <p:nvPr/>
            </p:nvSpPr>
            <p:spPr>
              <a:xfrm>
                <a:off x="3170875" y="2543075"/>
                <a:ext cx="1401000" cy="312300"/>
              </a:xfrm>
              <a:prstGeom prst="rect">
                <a:avLst/>
              </a:prstGeom>
              <a:solidFill>
                <a:srgbClr val="C5BAAF"/>
              </a:solidFill>
              <a:ln w="9525" cap="flat" cmpd="sng">
                <a:solidFill>
                  <a:srgbClr val="C5BAA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8" name="Google Shape;1488;p47"/>
              <p:cNvGrpSpPr/>
              <p:nvPr/>
            </p:nvGrpSpPr>
            <p:grpSpPr>
              <a:xfrm rot="10800000">
                <a:off x="3529838" y="2855424"/>
                <a:ext cx="693600" cy="980401"/>
                <a:chOff x="2123625" y="1562674"/>
                <a:chExt cx="693600" cy="980401"/>
              </a:xfrm>
            </p:grpSpPr>
            <p:cxnSp>
              <p:nvCxnSpPr>
                <p:cNvPr id="1489" name="Google Shape;1489;p47"/>
                <p:cNvCxnSpPr/>
                <p:nvPr/>
              </p:nvCxnSpPr>
              <p:spPr>
                <a:xfrm rot="10800000">
                  <a:off x="2470375" y="2256275"/>
                  <a:ext cx="0" cy="2868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C5BAA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490" name="Google Shape;1490;p47"/>
                <p:cNvSpPr/>
                <p:nvPr/>
              </p:nvSpPr>
              <p:spPr>
                <a:xfrm>
                  <a:off x="2123625" y="1562674"/>
                  <a:ext cx="693600" cy="693600"/>
                </a:xfrm>
                <a:prstGeom prst="ellipse">
                  <a:avLst/>
                </a:prstGeom>
                <a:noFill/>
                <a:ln w="28575" cap="flat" cmpd="sng">
                  <a:solidFill>
                    <a:srgbClr val="C5BAA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94" name="Google Shape;1494;p47"/>
            <p:cNvGrpSpPr/>
            <p:nvPr/>
          </p:nvGrpSpPr>
          <p:grpSpPr>
            <a:xfrm>
              <a:off x="5973125" y="2543075"/>
              <a:ext cx="1401000" cy="1292750"/>
              <a:chOff x="5973125" y="2543075"/>
              <a:chExt cx="1401000" cy="1292750"/>
            </a:xfrm>
          </p:grpSpPr>
          <p:sp>
            <p:nvSpPr>
              <p:cNvPr id="1495" name="Google Shape;1495;p47"/>
              <p:cNvSpPr/>
              <p:nvPr/>
            </p:nvSpPr>
            <p:spPr>
              <a:xfrm>
                <a:off x="5973125" y="2543075"/>
                <a:ext cx="1401000" cy="3123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6" name="Google Shape;1496;p47"/>
              <p:cNvGrpSpPr/>
              <p:nvPr/>
            </p:nvGrpSpPr>
            <p:grpSpPr>
              <a:xfrm rot="10800000">
                <a:off x="6342263" y="2855424"/>
                <a:ext cx="693600" cy="980401"/>
                <a:chOff x="2123625" y="1562674"/>
                <a:chExt cx="693600" cy="980401"/>
              </a:xfrm>
            </p:grpSpPr>
            <p:cxnSp>
              <p:nvCxnSpPr>
                <p:cNvPr id="1497" name="Google Shape;1497;p47"/>
                <p:cNvCxnSpPr/>
                <p:nvPr/>
              </p:nvCxnSpPr>
              <p:spPr>
                <a:xfrm rot="10800000">
                  <a:off x="2470375" y="2256275"/>
                  <a:ext cx="0" cy="2868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498" name="Google Shape;1498;p47"/>
                <p:cNvSpPr/>
                <p:nvPr/>
              </p:nvSpPr>
              <p:spPr>
                <a:xfrm>
                  <a:off x="2123625" y="1562674"/>
                  <a:ext cx="693600" cy="693600"/>
                </a:xfrm>
                <a:prstGeom prst="ellipse">
                  <a:avLst/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02" name="Google Shape;1502;p47"/>
          <p:cNvSpPr txBox="1"/>
          <p:nvPr/>
        </p:nvSpPr>
        <p:spPr>
          <a:xfrm>
            <a:off x="4421386" y="3003478"/>
            <a:ext cx="173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CA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Company Incorporation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03" name="Google Shape;1503;p47"/>
          <p:cNvSpPr txBox="1"/>
          <p:nvPr/>
        </p:nvSpPr>
        <p:spPr>
          <a:xfrm>
            <a:off x="2977437" y="1796426"/>
            <a:ext cx="1798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WebApp Domain Launch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04" name="Google Shape;1504;p47"/>
          <p:cNvSpPr txBox="1"/>
          <p:nvPr/>
        </p:nvSpPr>
        <p:spPr>
          <a:xfrm>
            <a:off x="5838282" y="1794784"/>
            <a:ext cx="1699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Customer Acquisition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05" name="Google Shape;1505;p47"/>
          <p:cNvSpPr txBox="1"/>
          <p:nvPr/>
        </p:nvSpPr>
        <p:spPr>
          <a:xfrm>
            <a:off x="1579149" y="2998071"/>
            <a:ext cx="1657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Automate Model Training Pipelines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06" name="Google Shape;1506;p47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NEXT STEPS</a:t>
            </a:r>
            <a:r>
              <a:rPr lang="es" dirty="0"/>
              <a:t> </a:t>
            </a:r>
            <a:r>
              <a:rPr lang="en-CA" dirty="0">
                <a:solidFill>
                  <a:srgbClr val="EBCFB2"/>
                </a:solidFill>
              </a:rPr>
              <a:t>SCHEDULE</a:t>
            </a:r>
            <a:endParaRPr dirty="0"/>
          </a:p>
        </p:txBody>
      </p:sp>
      <p:sp>
        <p:nvSpPr>
          <p:cNvPr id="1507" name="Google Shape;1507;p47"/>
          <p:cNvSpPr txBox="1"/>
          <p:nvPr/>
        </p:nvSpPr>
        <p:spPr>
          <a:xfrm>
            <a:off x="2021650" y="250680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CA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 Months</a:t>
            </a:r>
            <a:endParaRPr sz="1200" dirty="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08" name="Google Shape;1508;p47"/>
          <p:cNvSpPr txBox="1"/>
          <p:nvPr/>
        </p:nvSpPr>
        <p:spPr>
          <a:xfrm>
            <a:off x="3422638" y="250680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 </a:t>
            </a:r>
            <a:r>
              <a:rPr lang="en-CA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Months</a:t>
            </a:r>
            <a:endParaRPr sz="1200" dirty="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09" name="Google Shape;1509;p47"/>
          <p:cNvSpPr txBox="1"/>
          <p:nvPr/>
        </p:nvSpPr>
        <p:spPr>
          <a:xfrm>
            <a:off x="4834038" y="250680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 </a:t>
            </a:r>
            <a:r>
              <a:rPr lang="en-CA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Months</a:t>
            </a:r>
            <a:endParaRPr sz="1200" dirty="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10" name="Google Shape;1510;p47"/>
          <p:cNvSpPr txBox="1"/>
          <p:nvPr/>
        </p:nvSpPr>
        <p:spPr>
          <a:xfrm>
            <a:off x="6245438" y="2506800"/>
            <a:ext cx="897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 </a:t>
            </a:r>
            <a:r>
              <a:rPr lang="en-CA" sz="1200" dirty="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Months</a:t>
            </a:r>
            <a:endParaRPr sz="1200" dirty="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11" name="Google Shape;1511;p47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grpSp>
        <p:nvGrpSpPr>
          <p:cNvPr id="44" name="Google Shape;9392;p72">
            <a:extLst>
              <a:ext uri="{FF2B5EF4-FFF2-40B4-BE49-F238E27FC236}">
                <a16:creationId xmlns:a16="http://schemas.microsoft.com/office/drawing/2014/main" id="{C9B30379-6C85-45F5-ABDD-C79953E1A7BA}"/>
              </a:ext>
            </a:extLst>
          </p:cNvPr>
          <p:cNvGrpSpPr/>
          <p:nvPr/>
        </p:nvGrpSpPr>
        <p:grpSpPr>
          <a:xfrm>
            <a:off x="6527092" y="3332338"/>
            <a:ext cx="334009" cy="329145"/>
            <a:chOff x="-5254775" y="3631325"/>
            <a:chExt cx="296950" cy="292625"/>
          </a:xfrm>
          <a:solidFill>
            <a:schemeClr val="bg1"/>
          </a:solidFill>
        </p:grpSpPr>
        <p:sp>
          <p:nvSpPr>
            <p:cNvPr id="45" name="Google Shape;9393;p72">
              <a:extLst>
                <a:ext uri="{FF2B5EF4-FFF2-40B4-BE49-F238E27FC236}">
                  <a16:creationId xmlns:a16="http://schemas.microsoft.com/office/drawing/2014/main" id="{7768AF0E-5E7E-44A6-A81D-1C13696053D3}"/>
                </a:ext>
              </a:extLst>
            </p:cNvPr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394;p72">
              <a:extLst>
                <a:ext uri="{FF2B5EF4-FFF2-40B4-BE49-F238E27FC236}">
                  <a16:creationId xmlns:a16="http://schemas.microsoft.com/office/drawing/2014/main" id="{B8E532F3-541F-40AB-800A-5CB322AD16E6}"/>
                </a:ext>
              </a:extLst>
            </p:cNvPr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395;p72">
              <a:extLst>
                <a:ext uri="{FF2B5EF4-FFF2-40B4-BE49-F238E27FC236}">
                  <a16:creationId xmlns:a16="http://schemas.microsoft.com/office/drawing/2014/main" id="{361C7B63-F781-423E-9EAB-B14E13DE38EE}"/>
                </a:ext>
              </a:extLst>
            </p:cNvPr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396;p72">
              <a:extLst>
                <a:ext uri="{FF2B5EF4-FFF2-40B4-BE49-F238E27FC236}">
                  <a16:creationId xmlns:a16="http://schemas.microsoft.com/office/drawing/2014/main" id="{13AC4962-BD8E-428D-9466-265F14198FC3}"/>
                </a:ext>
              </a:extLst>
            </p:cNvPr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397;p72">
              <a:extLst>
                <a:ext uri="{FF2B5EF4-FFF2-40B4-BE49-F238E27FC236}">
                  <a16:creationId xmlns:a16="http://schemas.microsoft.com/office/drawing/2014/main" id="{18F8F415-76C6-4137-85D6-2A50237A7D6E}"/>
                </a:ext>
              </a:extLst>
            </p:cNvPr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98;p72">
              <a:extLst>
                <a:ext uri="{FF2B5EF4-FFF2-40B4-BE49-F238E27FC236}">
                  <a16:creationId xmlns:a16="http://schemas.microsoft.com/office/drawing/2014/main" id="{A8D17571-E539-4B66-B993-72F7DF47D186}"/>
                </a:ext>
              </a:extLst>
            </p:cNvPr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99;p72">
              <a:extLst>
                <a:ext uri="{FF2B5EF4-FFF2-40B4-BE49-F238E27FC236}">
                  <a16:creationId xmlns:a16="http://schemas.microsoft.com/office/drawing/2014/main" id="{C4C72F84-FC92-4AD4-932A-57F2F50004E7}"/>
                </a:ext>
              </a:extLst>
            </p:cNvPr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6983;p66">
            <a:extLst>
              <a:ext uri="{FF2B5EF4-FFF2-40B4-BE49-F238E27FC236}">
                <a16:creationId xmlns:a16="http://schemas.microsoft.com/office/drawing/2014/main" id="{242875BE-7E62-4E77-9261-B9ED7E0645E1}"/>
              </a:ext>
            </a:extLst>
          </p:cNvPr>
          <p:cNvGrpSpPr/>
          <p:nvPr/>
        </p:nvGrpSpPr>
        <p:grpSpPr>
          <a:xfrm>
            <a:off x="3774801" y="3322202"/>
            <a:ext cx="291767" cy="330964"/>
            <a:chOff x="-45286550" y="3200500"/>
            <a:chExt cx="263875" cy="299325"/>
          </a:xfrm>
          <a:solidFill>
            <a:schemeClr val="bg1"/>
          </a:solidFill>
        </p:grpSpPr>
        <p:sp>
          <p:nvSpPr>
            <p:cNvPr id="53" name="Google Shape;6984;p66">
              <a:extLst>
                <a:ext uri="{FF2B5EF4-FFF2-40B4-BE49-F238E27FC236}">
                  <a16:creationId xmlns:a16="http://schemas.microsoft.com/office/drawing/2014/main" id="{DFF010CE-773A-4109-8B68-40C07C5A9525}"/>
                </a:ext>
              </a:extLst>
            </p:cNvPr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985;p66">
              <a:extLst>
                <a:ext uri="{FF2B5EF4-FFF2-40B4-BE49-F238E27FC236}">
                  <a16:creationId xmlns:a16="http://schemas.microsoft.com/office/drawing/2014/main" id="{454CF1BB-8C2E-4064-9D1E-BB880A6E7950}"/>
                </a:ext>
              </a:extLst>
            </p:cNvPr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986;p66">
              <a:extLst>
                <a:ext uri="{FF2B5EF4-FFF2-40B4-BE49-F238E27FC236}">
                  <a16:creationId xmlns:a16="http://schemas.microsoft.com/office/drawing/2014/main" id="{8A9992A0-975D-40C8-A42A-34EAFCC48BE6}"/>
                </a:ext>
              </a:extLst>
            </p:cNvPr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119;p72">
            <a:extLst>
              <a:ext uri="{FF2B5EF4-FFF2-40B4-BE49-F238E27FC236}">
                <a16:creationId xmlns:a16="http://schemas.microsoft.com/office/drawing/2014/main" id="{BB14B07A-31AE-496A-AABB-E451D3E87B27}"/>
              </a:ext>
            </a:extLst>
          </p:cNvPr>
          <p:cNvGrpSpPr/>
          <p:nvPr/>
        </p:nvGrpSpPr>
        <p:grpSpPr>
          <a:xfrm>
            <a:off x="2306462" y="1741129"/>
            <a:ext cx="327823" cy="328695"/>
            <a:chOff x="-1333200" y="2770450"/>
            <a:chExt cx="291450" cy="292225"/>
          </a:xfrm>
          <a:solidFill>
            <a:srgbClr val="FFFFFF"/>
          </a:solidFill>
        </p:grpSpPr>
        <p:sp>
          <p:nvSpPr>
            <p:cNvPr id="57" name="Google Shape;9120;p72">
              <a:extLst>
                <a:ext uri="{FF2B5EF4-FFF2-40B4-BE49-F238E27FC236}">
                  <a16:creationId xmlns:a16="http://schemas.microsoft.com/office/drawing/2014/main" id="{34E26A87-A5D8-4F12-8A53-4F3C98A3C4B1}"/>
                </a:ext>
              </a:extLst>
            </p:cNvPr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121;p72">
              <a:extLst>
                <a:ext uri="{FF2B5EF4-FFF2-40B4-BE49-F238E27FC236}">
                  <a16:creationId xmlns:a16="http://schemas.microsoft.com/office/drawing/2014/main" id="{77061C6A-9858-4583-B150-20D9A0F8F2CE}"/>
                </a:ext>
              </a:extLst>
            </p:cNvPr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2317;p62">
            <a:extLst>
              <a:ext uri="{FF2B5EF4-FFF2-40B4-BE49-F238E27FC236}">
                <a16:creationId xmlns:a16="http://schemas.microsoft.com/office/drawing/2014/main" id="{E1B1DBE3-D492-46F9-95A8-9143C62D0B97}"/>
              </a:ext>
            </a:extLst>
          </p:cNvPr>
          <p:cNvGrpSpPr/>
          <p:nvPr/>
        </p:nvGrpSpPr>
        <p:grpSpPr>
          <a:xfrm rot="10800000" flipH="1">
            <a:off x="-3193" y="4552116"/>
            <a:ext cx="1982767" cy="494445"/>
            <a:chOff x="3199075" y="3739025"/>
            <a:chExt cx="448629" cy="111875"/>
          </a:xfrm>
        </p:grpSpPr>
        <p:sp>
          <p:nvSpPr>
            <p:cNvPr id="74" name="Google Shape;2318;p62">
              <a:extLst>
                <a:ext uri="{FF2B5EF4-FFF2-40B4-BE49-F238E27FC236}">
                  <a16:creationId xmlns:a16="http://schemas.microsoft.com/office/drawing/2014/main" id="{F2D83520-F96D-4C45-9D2D-EEF084A687E4}"/>
                </a:ext>
              </a:extLst>
            </p:cNvPr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ED90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19;p62">
              <a:extLst>
                <a:ext uri="{FF2B5EF4-FFF2-40B4-BE49-F238E27FC236}">
                  <a16:creationId xmlns:a16="http://schemas.microsoft.com/office/drawing/2014/main" id="{5DD17701-EC3D-4BAB-9B36-49A50D0D7B3B}"/>
                </a:ext>
              </a:extLst>
            </p:cNvPr>
            <p:cNvSpPr/>
            <p:nvPr/>
          </p:nvSpPr>
          <p:spPr>
            <a:xfrm>
              <a:off x="3228161" y="3759699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1507;p47">
            <a:extLst>
              <a:ext uri="{FF2B5EF4-FFF2-40B4-BE49-F238E27FC236}">
                <a16:creationId xmlns:a16="http://schemas.microsoft.com/office/drawing/2014/main" id="{CD786256-4239-4B1F-8C27-D37BA1956101}"/>
              </a:ext>
            </a:extLst>
          </p:cNvPr>
          <p:cNvSpPr txBox="1"/>
          <p:nvPr/>
        </p:nvSpPr>
        <p:spPr>
          <a:xfrm>
            <a:off x="419887" y="4661661"/>
            <a:ext cx="1627451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CA" sz="12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12 Months to Market</a:t>
            </a:r>
            <a:endParaRPr sz="1200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77" name="Picture 76" descr="A close up of a sign&#10;&#10;Description automatically generated">
            <a:extLst>
              <a:ext uri="{FF2B5EF4-FFF2-40B4-BE49-F238E27FC236}">
                <a16:creationId xmlns:a16="http://schemas.microsoft.com/office/drawing/2014/main" id="{DFE65393-4A95-4A44-9935-A543A090F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76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56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MEET THE </a:t>
            </a:r>
            <a:r>
              <a:rPr lang="es" dirty="0">
                <a:solidFill>
                  <a:srgbClr val="EBCFB2"/>
                </a:solidFill>
              </a:rPr>
              <a:t>TEAM</a:t>
            </a:r>
            <a:endParaRPr dirty="0">
              <a:solidFill>
                <a:srgbClr val="EBCFB2"/>
              </a:solidFill>
            </a:endParaRPr>
          </a:p>
        </p:txBody>
      </p:sp>
      <p:sp>
        <p:nvSpPr>
          <p:cNvPr id="1626" name="Google Shape;1626;p56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1629" name="Google Shape;1629;p56"/>
          <p:cNvSpPr txBox="1">
            <a:spLocks noGrp="1"/>
          </p:cNvSpPr>
          <p:nvPr>
            <p:ph type="ctrTitle"/>
          </p:nvPr>
        </p:nvSpPr>
        <p:spPr>
          <a:xfrm>
            <a:off x="1380925" y="3008850"/>
            <a:ext cx="1881300" cy="2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rgbClr val="EBCFB2"/>
                </a:solidFill>
              </a:rPr>
              <a:t>ADAM DUNN</a:t>
            </a:r>
            <a:endParaRPr sz="1400" dirty="0">
              <a:solidFill>
                <a:srgbClr val="EBCFB2"/>
              </a:solidFill>
            </a:endParaRPr>
          </a:p>
        </p:txBody>
      </p:sp>
      <p:sp>
        <p:nvSpPr>
          <p:cNvPr id="1631" name="Google Shape;1631;p56"/>
          <p:cNvSpPr txBox="1">
            <a:spLocks noGrp="1"/>
          </p:cNvSpPr>
          <p:nvPr>
            <p:ph type="ctrTitle"/>
          </p:nvPr>
        </p:nvSpPr>
        <p:spPr>
          <a:xfrm>
            <a:off x="3631350" y="3008850"/>
            <a:ext cx="1881300" cy="2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EBCFB2"/>
                </a:solidFill>
              </a:rPr>
              <a:t>D</a:t>
            </a:r>
            <a:r>
              <a:rPr lang="en-CA" sz="1400" dirty="0">
                <a:solidFill>
                  <a:srgbClr val="EBCFB2"/>
                </a:solidFill>
              </a:rPr>
              <a:t>HEERAJ GHANGAS</a:t>
            </a:r>
            <a:endParaRPr sz="1400" dirty="0">
              <a:solidFill>
                <a:srgbClr val="EBCFB2"/>
              </a:solidFill>
            </a:endParaRPr>
          </a:p>
        </p:txBody>
      </p:sp>
      <p:sp>
        <p:nvSpPr>
          <p:cNvPr id="1632" name="Google Shape;1632;p56"/>
          <p:cNvSpPr txBox="1">
            <a:spLocks noGrp="1"/>
          </p:cNvSpPr>
          <p:nvPr>
            <p:ph type="ctrTitle"/>
          </p:nvPr>
        </p:nvSpPr>
        <p:spPr>
          <a:xfrm>
            <a:off x="5881775" y="3008850"/>
            <a:ext cx="1881300" cy="2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400" dirty="0">
                <a:solidFill>
                  <a:srgbClr val="EBCFB2"/>
                </a:solidFill>
              </a:rPr>
              <a:t>NATHEN GAY</a:t>
            </a:r>
            <a:endParaRPr sz="1400" dirty="0">
              <a:solidFill>
                <a:srgbClr val="EBCFB2"/>
              </a:solidFill>
            </a:endParaRPr>
          </a:p>
        </p:txBody>
      </p:sp>
      <p:sp>
        <p:nvSpPr>
          <p:cNvPr id="1633" name="Google Shape;1633;p56"/>
          <p:cNvSpPr txBox="1">
            <a:spLocks noGrp="1"/>
          </p:cNvSpPr>
          <p:nvPr>
            <p:ph type="subTitle" idx="1"/>
          </p:nvPr>
        </p:nvSpPr>
        <p:spPr>
          <a:xfrm>
            <a:off x="3489150" y="3371988"/>
            <a:ext cx="21657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Honour’s Bachelor of Business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4" name="Google Shape;1634;p56"/>
          <p:cNvSpPr txBox="1">
            <a:spLocks noGrp="1"/>
          </p:cNvSpPr>
          <p:nvPr>
            <p:ph type="subTitle" idx="1"/>
          </p:nvPr>
        </p:nvSpPr>
        <p:spPr>
          <a:xfrm>
            <a:off x="5739649" y="3371988"/>
            <a:ext cx="2297189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Honour’s Bachelor of Technology  Software Development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6D94341-3537-44B2-81F2-064201E43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742" y="1321114"/>
            <a:ext cx="1429040" cy="16005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Picture 31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F1956414-BD5E-480E-B3C9-D18BD1885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271" y="1317438"/>
            <a:ext cx="1520634" cy="16005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3692507-C3A2-4B86-96D7-FE80D02374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" r="1473" b="1471"/>
          <a:stretch/>
        </p:blipFill>
        <p:spPr>
          <a:xfrm>
            <a:off x="5963626" y="1351128"/>
            <a:ext cx="1520634" cy="16005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01F2AC16-B112-4927-ABC8-59150A1731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sp>
        <p:nvSpPr>
          <p:cNvPr id="17" name="Google Shape;1633;p56">
            <a:extLst>
              <a:ext uri="{FF2B5EF4-FFF2-40B4-BE49-F238E27FC236}">
                <a16:creationId xmlns:a16="http://schemas.microsoft.com/office/drawing/2014/main" id="{62E58295-A006-41B1-8BB9-E01130F41308}"/>
              </a:ext>
            </a:extLst>
          </p:cNvPr>
          <p:cNvSpPr txBox="1">
            <a:spLocks/>
          </p:cNvSpPr>
          <p:nvPr/>
        </p:nvSpPr>
        <p:spPr>
          <a:xfrm>
            <a:off x="1238650" y="3371988"/>
            <a:ext cx="2165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Bachelor’s of Electrical Engineering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827F51-D633-48F3-B2EB-A0EFA29137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16</a:t>
            </a:fld>
            <a:endParaRPr lang="e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C2031D-C219-43BD-84D8-58F9407DB3C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AB838971-3CC3-488B-96AE-97779964A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065" y="242820"/>
            <a:ext cx="4900680" cy="490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90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4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fld id="{00000000-1234-1234-1234-123412341234}" type="slidenum">
              <a:rPr kumimoji="0" lang="es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  <a:ea typeface="Roboto Condensed"/>
                <a:sym typeface="Roboto Condense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  <a:tabLst/>
                <a:defRPr/>
              </a:pPr>
              <a:t>2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Condensed"/>
              <a:ea typeface="Roboto Condensed"/>
              <a:sym typeface="Roboto Condensed"/>
            </a:endParaRPr>
          </a:p>
        </p:txBody>
      </p:sp>
      <p:pic>
        <p:nvPicPr>
          <p:cNvPr id="37" name="Picture 36" descr="A close up of a sign&#10;&#10;Description automatically generated">
            <a:extLst>
              <a:ext uri="{FF2B5EF4-FFF2-40B4-BE49-F238E27FC236}">
                <a16:creationId xmlns:a16="http://schemas.microsoft.com/office/drawing/2014/main" id="{F66CC01C-1608-4FFD-BF4A-0FE88C240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9BAA253C-C35F-4558-A584-852126BB5C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600256" y="1180830"/>
            <a:ext cx="3369486" cy="2244920"/>
          </a:xfrm>
          <a:prstGeom prst="rect">
            <a:avLst/>
          </a:prstGeom>
        </p:spPr>
      </p:pic>
      <p:sp>
        <p:nvSpPr>
          <p:cNvPr id="66" name="Google Shape;456;p44">
            <a:extLst>
              <a:ext uri="{FF2B5EF4-FFF2-40B4-BE49-F238E27FC236}">
                <a16:creationId xmlns:a16="http://schemas.microsoft.com/office/drawing/2014/main" id="{85496B66-2721-46F4-9CCB-56C92F3F7C21}"/>
              </a:ext>
            </a:extLst>
          </p:cNvPr>
          <p:cNvSpPr txBox="1"/>
          <p:nvPr/>
        </p:nvSpPr>
        <p:spPr>
          <a:xfrm>
            <a:off x="3587704" y="3872671"/>
            <a:ext cx="1758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CA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Energy is like bananas…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20467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57"/>
    </mc:Choice>
    <mc:Fallback xmlns="">
      <p:transition spd="slow" advTm="3855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99085-9326-4B08-A77E-A373E990FB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3</a:t>
            </a:fld>
            <a:endParaRPr lang="e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0197E52A-B3E7-48DD-A7AA-79700A7BB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8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"/>
    </mc:Choice>
    <mc:Fallback xmlns="">
      <p:transition spd="slow" advTm="36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344A84-256D-419D-BD5D-AA2EB01506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mtClean="0"/>
              <a:t>4</a:t>
            </a:fld>
            <a:endParaRPr lang="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290EC-14B2-43E0-B25A-9B5A5C45015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1C4BE-4FCA-4D82-BB25-4DCF56CF49B6}"/>
              </a:ext>
            </a:extLst>
          </p:cNvPr>
          <p:cNvSpPr txBox="1"/>
          <p:nvPr/>
        </p:nvSpPr>
        <p:spPr>
          <a:xfrm>
            <a:off x="333375" y="152400"/>
            <a:ext cx="33813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The Market</a:t>
            </a:r>
            <a:endParaRPr lang="en-CA" sz="40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F151B-C336-4A9B-990C-325A1AD38E86}"/>
              </a:ext>
            </a:extLst>
          </p:cNvPr>
          <p:cNvSpPr txBox="1"/>
          <p:nvPr/>
        </p:nvSpPr>
        <p:spPr>
          <a:xfrm>
            <a:off x="633412" y="1250960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$6.02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2F1AA1-04A6-46F4-A46C-7D850D5AF811}"/>
              </a:ext>
            </a:extLst>
          </p:cNvPr>
          <p:cNvSpPr txBox="1"/>
          <p:nvPr/>
        </p:nvSpPr>
        <p:spPr>
          <a:xfrm>
            <a:off x="1185862" y="1771531"/>
            <a:ext cx="14859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Billion</a:t>
            </a:r>
            <a:endParaRPr lang="en-CA" sz="3200" dirty="0">
              <a:ln w="3175">
                <a:solidFill>
                  <a:schemeClr val="tx1"/>
                </a:solidFill>
              </a:ln>
              <a:solidFill>
                <a:srgbClr val="F7A536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14B52D-4161-4E0B-A196-5F6493683F96}"/>
              </a:ext>
            </a:extLst>
          </p:cNvPr>
          <p:cNvSpPr txBox="1"/>
          <p:nvPr/>
        </p:nvSpPr>
        <p:spPr>
          <a:xfrm>
            <a:off x="966787" y="2310140"/>
            <a:ext cx="1719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Energy Market Size</a:t>
            </a:r>
          </a:p>
          <a:p>
            <a:endParaRPr lang="en-CA" b="1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5DADE8-06A8-4B95-B29B-5D22382E21D7}"/>
              </a:ext>
            </a:extLst>
          </p:cNvPr>
          <p:cNvSpPr txBox="1"/>
          <p:nvPr/>
        </p:nvSpPr>
        <p:spPr>
          <a:xfrm>
            <a:off x="1240630" y="2556361"/>
            <a:ext cx="995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OPG 2019</a:t>
            </a:r>
            <a:r>
              <a:rPr lang="en-US" sz="6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[1]</a:t>
            </a:r>
            <a:endParaRPr lang="en-CA" sz="12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A15EF8-6A2D-452C-B0E7-D86183591A8B}"/>
              </a:ext>
            </a:extLst>
          </p:cNvPr>
          <p:cNvSpPr txBox="1"/>
          <p:nvPr/>
        </p:nvSpPr>
        <p:spPr>
          <a:xfrm>
            <a:off x="3074192" y="1250960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$11.7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AC122F-002B-41A3-BD47-7636D05697EE}"/>
              </a:ext>
            </a:extLst>
          </p:cNvPr>
          <p:cNvSpPr txBox="1"/>
          <p:nvPr/>
        </p:nvSpPr>
        <p:spPr>
          <a:xfrm>
            <a:off x="3626642" y="1771531"/>
            <a:ext cx="14859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Million</a:t>
            </a:r>
            <a:endParaRPr lang="en-CA" sz="3200" dirty="0">
              <a:ln w="3175">
                <a:solidFill>
                  <a:schemeClr val="tx1"/>
                </a:solidFill>
              </a:ln>
              <a:solidFill>
                <a:srgbClr val="F7A536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611B54-33F3-449D-85CF-E446C84518E8}"/>
              </a:ext>
            </a:extLst>
          </p:cNvPr>
          <p:cNvSpPr txBox="1"/>
          <p:nvPr/>
        </p:nvSpPr>
        <p:spPr>
          <a:xfrm>
            <a:off x="3238499" y="2310140"/>
            <a:ext cx="2133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Surplus Energy Generation</a:t>
            </a:r>
          </a:p>
          <a:p>
            <a:endParaRPr lang="en-CA" b="1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3660FE-DF2C-4CFD-8FA8-70B81A332886}"/>
              </a:ext>
            </a:extLst>
          </p:cNvPr>
          <p:cNvSpPr txBox="1"/>
          <p:nvPr/>
        </p:nvSpPr>
        <p:spPr>
          <a:xfrm>
            <a:off x="3807616" y="2556360"/>
            <a:ext cx="995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IESO 2019</a:t>
            </a:r>
            <a:r>
              <a:rPr lang="en-US" sz="8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[2]</a:t>
            </a:r>
            <a:endParaRPr lang="en-CA" sz="12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885DD8-E64D-4B3A-A69E-E36AECDFC4B5}"/>
              </a:ext>
            </a:extLst>
          </p:cNvPr>
          <p:cNvSpPr txBox="1"/>
          <p:nvPr/>
        </p:nvSpPr>
        <p:spPr>
          <a:xfrm>
            <a:off x="5972172" y="1250960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26.4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EF0279-F8B3-40D6-BD8C-5B9C100A8996}"/>
              </a:ext>
            </a:extLst>
          </p:cNvPr>
          <p:cNvSpPr txBox="1"/>
          <p:nvPr/>
        </p:nvSpPr>
        <p:spPr>
          <a:xfrm>
            <a:off x="6162672" y="1756140"/>
            <a:ext cx="196554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n w="3175">
                  <a:solidFill>
                    <a:schemeClr val="tx1"/>
                  </a:solidFill>
                </a:ln>
                <a:solidFill>
                  <a:srgbClr val="F7A536"/>
                </a:solidFill>
                <a:latin typeface="Roboto Condensed" panose="020B0604020202020204" charset="0"/>
                <a:ea typeface="Roboto Condensed" panose="020B0604020202020204" charset="0"/>
              </a:rPr>
              <a:t>Tera-Watts</a:t>
            </a:r>
            <a:endParaRPr lang="en-CA" sz="3200" dirty="0">
              <a:ln w="3175">
                <a:solidFill>
                  <a:schemeClr val="tx1"/>
                </a:solidFill>
              </a:ln>
              <a:solidFill>
                <a:srgbClr val="F7A536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D8956B-D98B-4967-BFAF-95EC9ED2E1F8}"/>
              </a:ext>
            </a:extLst>
          </p:cNvPr>
          <p:cNvSpPr txBox="1"/>
          <p:nvPr/>
        </p:nvSpPr>
        <p:spPr>
          <a:xfrm>
            <a:off x="6136479" y="2310140"/>
            <a:ext cx="2207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Electrical Imports &amp; Exports </a:t>
            </a:r>
          </a:p>
          <a:p>
            <a:endParaRPr lang="en-CA" b="1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5CDD4F-ECE7-476F-A650-AB58B5C590C5}"/>
              </a:ext>
            </a:extLst>
          </p:cNvPr>
          <p:cNvSpPr txBox="1"/>
          <p:nvPr/>
        </p:nvSpPr>
        <p:spPr>
          <a:xfrm>
            <a:off x="6705596" y="2556360"/>
            <a:ext cx="995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IESO 2019</a:t>
            </a:r>
            <a:r>
              <a:rPr lang="en-US" sz="8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[3]</a:t>
            </a:r>
            <a:endParaRPr lang="en-CA" sz="12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1896AF-CDF4-4D22-9596-B88F52E72E72}"/>
              </a:ext>
            </a:extLst>
          </p:cNvPr>
          <p:cNvSpPr txBox="1"/>
          <p:nvPr/>
        </p:nvSpPr>
        <p:spPr>
          <a:xfrm>
            <a:off x="45237" y="4105359"/>
            <a:ext cx="66103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1. </a:t>
            </a:r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https://www.opg.com/reporting/financial-reports/</a:t>
            </a:r>
            <a:endParaRPr lang="en-US" sz="11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2. </a:t>
            </a:r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http://www.ieso.ca/en/Corporate-IESO/Corporate-Accountability/Financial-Reporting</a:t>
            </a:r>
            <a:endParaRPr lang="en-US" sz="1100" dirty="0">
              <a:solidFill>
                <a:schemeClr val="bg1"/>
              </a:solidFill>
              <a:latin typeface="Roboto Condensed" panose="020B0604020202020204" charset="0"/>
              <a:ea typeface="Roboto Condensed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3. </a:t>
            </a:r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http://www.ieso.ca/corporate-ieso/media/year-end-data</a:t>
            </a:r>
          </a:p>
          <a:p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4. IESO – Independent Electrical System Operator</a:t>
            </a:r>
          </a:p>
          <a:p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5. OPG – Ontario Power Generation</a:t>
            </a:r>
          </a:p>
          <a:p>
            <a:r>
              <a:rPr lang="en-CA" sz="1100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6. $ in CAD</a:t>
            </a:r>
          </a:p>
        </p:txBody>
      </p:sp>
      <p:pic>
        <p:nvPicPr>
          <p:cNvPr id="22" name="Picture 21" descr="A close up of a sign&#10;&#10;Description automatically generated">
            <a:extLst>
              <a:ext uri="{FF2B5EF4-FFF2-40B4-BE49-F238E27FC236}">
                <a16:creationId xmlns:a16="http://schemas.microsoft.com/office/drawing/2014/main" id="{22E2A50E-91E8-431D-A8FA-2D47AE675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2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087"/>
    </mc:Choice>
    <mc:Fallback xmlns="">
      <p:transition spd="slow" advTm="6808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54"/>
          <p:cNvSpPr txBox="1">
            <a:spLocks noGrp="1"/>
          </p:cNvSpPr>
          <p:nvPr>
            <p:ph type="ctrTitle"/>
          </p:nvPr>
        </p:nvSpPr>
        <p:spPr>
          <a:xfrm>
            <a:off x="513375" y="0"/>
            <a:ext cx="2588410" cy="901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Value Proposition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91" name="Google Shape;1591;p54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FFFFFF"/>
                </a:solidFill>
              </a:rPr>
              <a:t>5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20" name="Picture 19" descr="A close up of a sign&#10;&#10;Description automatically generated">
            <a:extLst>
              <a:ext uri="{FF2B5EF4-FFF2-40B4-BE49-F238E27FC236}">
                <a16:creationId xmlns:a16="http://schemas.microsoft.com/office/drawing/2014/main" id="{8221BCE8-218D-4FBE-A040-C33DFFEDA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2219" y="3703991"/>
            <a:ext cx="1107161" cy="1107161"/>
          </a:xfrm>
          <a:prstGeom prst="rect">
            <a:avLst/>
          </a:prstGeom>
        </p:spPr>
      </p:pic>
      <p:sp>
        <p:nvSpPr>
          <p:cNvPr id="21" name="Google Shape;454;p44">
            <a:extLst>
              <a:ext uri="{FF2B5EF4-FFF2-40B4-BE49-F238E27FC236}">
                <a16:creationId xmlns:a16="http://schemas.microsoft.com/office/drawing/2014/main" id="{9AA006DD-8C20-4405-967E-3EEA78837897}"/>
              </a:ext>
            </a:extLst>
          </p:cNvPr>
          <p:cNvSpPr txBox="1"/>
          <p:nvPr/>
        </p:nvSpPr>
        <p:spPr>
          <a:xfrm>
            <a:off x="1613910" y="3236185"/>
            <a:ext cx="1732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CA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Reliable and accurate data collected from government sources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22" name="Google Shape;455;p44">
            <a:extLst>
              <a:ext uri="{FF2B5EF4-FFF2-40B4-BE49-F238E27FC236}">
                <a16:creationId xmlns:a16="http://schemas.microsoft.com/office/drawing/2014/main" id="{BF41CC53-5D88-4878-8EBC-37441833779E}"/>
              </a:ext>
            </a:extLst>
          </p:cNvPr>
          <p:cNvSpPr txBox="1"/>
          <p:nvPr/>
        </p:nvSpPr>
        <p:spPr>
          <a:xfrm>
            <a:off x="5261935" y="3392584"/>
            <a:ext cx="1546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Accurate</a:t>
            </a:r>
            <a:r>
              <a:rPr kumimoji="0" lang="en-CA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 regional forecasts provided through a WebApp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23" name="Google Shape;456;p44">
            <a:extLst>
              <a:ext uri="{FF2B5EF4-FFF2-40B4-BE49-F238E27FC236}">
                <a16:creationId xmlns:a16="http://schemas.microsoft.com/office/drawing/2014/main" id="{27B96ACC-5893-4731-8BC7-BB9D270D9FF1}"/>
              </a:ext>
            </a:extLst>
          </p:cNvPr>
          <p:cNvSpPr txBox="1"/>
          <p:nvPr/>
        </p:nvSpPr>
        <p:spPr>
          <a:xfrm>
            <a:off x="1588135" y="2138488"/>
            <a:ext cx="1758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CA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Use Machine Learning to analyze inputs from real historical data to learn nonlinear trends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24" name="Google Shape;457;p44">
            <a:extLst>
              <a:ext uri="{FF2B5EF4-FFF2-40B4-BE49-F238E27FC236}">
                <a16:creationId xmlns:a16="http://schemas.microsoft.com/office/drawing/2014/main" id="{E6511C08-B715-4F77-842D-7E53A1B6AB10}"/>
              </a:ext>
            </a:extLst>
          </p:cNvPr>
          <p:cNvSpPr txBox="1"/>
          <p:nvPr/>
        </p:nvSpPr>
        <p:spPr>
          <a:xfrm>
            <a:off x="5098206" y="2330938"/>
            <a:ext cx="1699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Slab Regular"/>
                <a:ea typeface="Roboto Slab Regular"/>
                <a:cs typeface="Roboto Slab Regular"/>
                <a:sym typeface="Roboto Slab Regular"/>
              </a:rPr>
              <a:t>Effective hourly climate data specific to each region to better forecast customer load</a:t>
            </a:r>
            <a:endParaRPr kumimoji="0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25" name="Google Shape;458;p44">
            <a:extLst>
              <a:ext uri="{FF2B5EF4-FFF2-40B4-BE49-F238E27FC236}">
                <a16:creationId xmlns:a16="http://schemas.microsoft.com/office/drawing/2014/main" id="{C36D8223-7B4F-485F-A5CB-255F9EB0E7F0}"/>
              </a:ext>
            </a:extLst>
          </p:cNvPr>
          <p:cNvGrpSpPr/>
          <p:nvPr/>
        </p:nvGrpSpPr>
        <p:grpSpPr>
          <a:xfrm>
            <a:off x="1108740" y="2111072"/>
            <a:ext cx="6191975" cy="1734447"/>
            <a:chOff x="1475225" y="2167150"/>
            <a:chExt cx="6191975" cy="1734447"/>
          </a:xfrm>
        </p:grpSpPr>
        <p:grpSp>
          <p:nvGrpSpPr>
            <p:cNvPr id="26" name="Google Shape;459;p44">
              <a:extLst>
                <a:ext uri="{FF2B5EF4-FFF2-40B4-BE49-F238E27FC236}">
                  <a16:creationId xmlns:a16="http://schemas.microsoft.com/office/drawing/2014/main" id="{0B5E414E-647F-4D67-BCEB-03964DF4F06B}"/>
                </a:ext>
              </a:extLst>
            </p:cNvPr>
            <p:cNvGrpSpPr/>
            <p:nvPr/>
          </p:nvGrpSpPr>
          <p:grpSpPr>
            <a:xfrm rot="10800000">
              <a:off x="3717738" y="2256979"/>
              <a:ext cx="1692071" cy="1529488"/>
              <a:chOff x="2577764" y="2194918"/>
              <a:chExt cx="394101" cy="356275"/>
            </a:xfrm>
          </p:grpSpPr>
          <p:sp>
            <p:nvSpPr>
              <p:cNvPr id="39" name="Google Shape;460;p44">
                <a:extLst>
                  <a:ext uri="{FF2B5EF4-FFF2-40B4-BE49-F238E27FC236}">
                    <a16:creationId xmlns:a16="http://schemas.microsoft.com/office/drawing/2014/main" id="{0C868790-E5DB-4B40-A0B7-1959534FF1B5}"/>
                  </a:ext>
                </a:extLst>
              </p:cNvPr>
              <p:cNvSpPr/>
              <p:nvPr/>
            </p:nvSpPr>
            <p:spPr>
              <a:xfrm>
                <a:off x="2577764" y="2194918"/>
                <a:ext cx="394101" cy="19610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61;p44">
                <a:extLst>
                  <a:ext uri="{FF2B5EF4-FFF2-40B4-BE49-F238E27FC236}">
                    <a16:creationId xmlns:a16="http://schemas.microsoft.com/office/drawing/2014/main" id="{21B7B2A7-8281-43C4-92C2-5E5CFBE4D62F}"/>
                  </a:ext>
                </a:extLst>
              </p:cNvPr>
              <p:cNvSpPr/>
              <p:nvPr/>
            </p:nvSpPr>
            <p:spPr>
              <a:xfrm>
                <a:off x="2577764" y="2248307"/>
                <a:ext cx="394101" cy="19610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9988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62;p44">
                <a:extLst>
                  <a:ext uri="{FF2B5EF4-FFF2-40B4-BE49-F238E27FC236}">
                    <a16:creationId xmlns:a16="http://schemas.microsoft.com/office/drawing/2014/main" id="{98D05C14-B7C4-4B78-A260-C3F93A44E8C2}"/>
                  </a:ext>
                </a:extLst>
              </p:cNvPr>
              <p:cNvSpPr/>
              <p:nvPr/>
            </p:nvSpPr>
            <p:spPr>
              <a:xfrm>
                <a:off x="2577764" y="2301696"/>
                <a:ext cx="394101" cy="19610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C5BA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63;p44">
                <a:extLst>
                  <a:ext uri="{FF2B5EF4-FFF2-40B4-BE49-F238E27FC236}">
                    <a16:creationId xmlns:a16="http://schemas.microsoft.com/office/drawing/2014/main" id="{5B79B285-530C-44BF-B62D-D9DCBA520A16}"/>
                  </a:ext>
                </a:extLst>
              </p:cNvPr>
              <p:cNvSpPr/>
              <p:nvPr/>
            </p:nvSpPr>
            <p:spPr>
              <a:xfrm>
                <a:off x="2577764" y="2355085"/>
                <a:ext cx="394101" cy="19610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BC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" name="Google Shape;464;p44">
              <a:extLst>
                <a:ext uri="{FF2B5EF4-FFF2-40B4-BE49-F238E27FC236}">
                  <a16:creationId xmlns:a16="http://schemas.microsoft.com/office/drawing/2014/main" id="{CCCE5750-254C-41C6-A3FE-1F0FE43DD8D6}"/>
                </a:ext>
              </a:extLst>
            </p:cNvPr>
            <p:cNvGrpSpPr/>
            <p:nvPr/>
          </p:nvGrpSpPr>
          <p:grpSpPr>
            <a:xfrm>
              <a:off x="1475250" y="2167150"/>
              <a:ext cx="2467200" cy="524000"/>
              <a:chOff x="1475250" y="2167150"/>
              <a:chExt cx="2467200" cy="524000"/>
            </a:xfrm>
          </p:grpSpPr>
          <p:cxnSp>
            <p:nvCxnSpPr>
              <p:cNvPr id="37" name="Google Shape;465;p44">
                <a:extLst>
                  <a:ext uri="{FF2B5EF4-FFF2-40B4-BE49-F238E27FC236}">
                    <a16:creationId xmlns:a16="http://schemas.microsoft.com/office/drawing/2014/main" id="{07BE890C-4188-4ED1-8C81-F98E24163466}"/>
                  </a:ext>
                </a:extLst>
              </p:cNvPr>
              <p:cNvCxnSpPr/>
              <p:nvPr/>
            </p:nvCxnSpPr>
            <p:spPr>
              <a:xfrm rot="10800000">
                <a:off x="1475250" y="2691150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BC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" name="Google Shape;469;p44">
                <a:extLst>
                  <a:ext uri="{FF2B5EF4-FFF2-40B4-BE49-F238E27FC236}">
                    <a16:creationId xmlns:a16="http://schemas.microsoft.com/office/drawing/2014/main" id="{D57ABFCB-AD22-49A3-B5A2-9C7A3985F4CF}"/>
                  </a:ext>
                </a:extLst>
              </p:cNvPr>
              <p:cNvSpPr/>
              <p:nvPr/>
            </p:nvSpPr>
            <p:spPr>
              <a:xfrm>
                <a:off x="1475250" y="2167150"/>
                <a:ext cx="424500" cy="424500"/>
              </a:xfrm>
              <a:prstGeom prst="rect">
                <a:avLst/>
              </a:prstGeom>
              <a:noFill/>
              <a:ln w="19050" cap="flat" cmpd="sng">
                <a:solidFill>
                  <a:srgbClr val="EBC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" name="Google Shape;470;p44">
              <a:extLst>
                <a:ext uri="{FF2B5EF4-FFF2-40B4-BE49-F238E27FC236}">
                  <a16:creationId xmlns:a16="http://schemas.microsoft.com/office/drawing/2014/main" id="{AB171B63-87D3-4C9D-9407-099ECE18B6F3}"/>
                </a:ext>
              </a:extLst>
            </p:cNvPr>
            <p:cNvGrpSpPr/>
            <p:nvPr/>
          </p:nvGrpSpPr>
          <p:grpSpPr>
            <a:xfrm>
              <a:off x="1475225" y="3145086"/>
              <a:ext cx="2467225" cy="524000"/>
              <a:chOff x="1475225" y="3145086"/>
              <a:chExt cx="2467225" cy="524000"/>
            </a:xfrm>
          </p:grpSpPr>
          <p:cxnSp>
            <p:nvCxnSpPr>
              <p:cNvPr id="35" name="Google Shape;474;p44">
                <a:extLst>
                  <a:ext uri="{FF2B5EF4-FFF2-40B4-BE49-F238E27FC236}">
                    <a16:creationId xmlns:a16="http://schemas.microsoft.com/office/drawing/2014/main" id="{C2B36057-2D23-40E4-848D-25AC375A5FBC}"/>
                  </a:ext>
                </a:extLst>
              </p:cNvPr>
              <p:cNvCxnSpPr/>
              <p:nvPr/>
            </p:nvCxnSpPr>
            <p:spPr>
              <a:xfrm rot="10800000">
                <a:off x="1475250" y="3145086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998888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6" name="Google Shape;475;p44">
                <a:extLst>
                  <a:ext uri="{FF2B5EF4-FFF2-40B4-BE49-F238E27FC236}">
                    <a16:creationId xmlns:a16="http://schemas.microsoft.com/office/drawing/2014/main" id="{8090B29C-1783-4E4A-A2EE-B608E778E1B2}"/>
                  </a:ext>
                </a:extLst>
              </p:cNvPr>
              <p:cNvSpPr/>
              <p:nvPr/>
            </p:nvSpPr>
            <p:spPr>
              <a:xfrm rot="10800000" flipH="1">
                <a:off x="1475225" y="3244586"/>
                <a:ext cx="424500" cy="424500"/>
              </a:xfrm>
              <a:prstGeom prst="rect">
                <a:avLst/>
              </a:prstGeom>
              <a:noFill/>
              <a:ln w="19050" cap="flat" cmpd="sng">
                <a:solidFill>
                  <a:srgbClr val="99888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" name="Google Shape;476;p44">
              <a:extLst>
                <a:ext uri="{FF2B5EF4-FFF2-40B4-BE49-F238E27FC236}">
                  <a16:creationId xmlns:a16="http://schemas.microsoft.com/office/drawing/2014/main" id="{9404DFEF-1240-449F-BD78-C1B7CE080D41}"/>
                </a:ext>
              </a:extLst>
            </p:cNvPr>
            <p:cNvGrpSpPr/>
            <p:nvPr/>
          </p:nvGrpSpPr>
          <p:grpSpPr>
            <a:xfrm>
              <a:off x="5200000" y="2399661"/>
              <a:ext cx="2467200" cy="520110"/>
              <a:chOff x="5200000" y="2399661"/>
              <a:chExt cx="2467200" cy="520110"/>
            </a:xfrm>
          </p:grpSpPr>
          <p:cxnSp>
            <p:nvCxnSpPr>
              <p:cNvPr id="33" name="Google Shape;480;p44">
                <a:extLst>
                  <a:ext uri="{FF2B5EF4-FFF2-40B4-BE49-F238E27FC236}">
                    <a16:creationId xmlns:a16="http://schemas.microsoft.com/office/drawing/2014/main" id="{1CD406C5-E9CE-4304-9A6B-63DCAEB5B541}"/>
                  </a:ext>
                </a:extLst>
              </p:cNvPr>
              <p:cNvCxnSpPr/>
              <p:nvPr/>
            </p:nvCxnSpPr>
            <p:spPr>
              <a:xfrm rot="10800000">
                <a:off x="5200000" y="2919771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C5BAA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4" name="Google Shape;481;p44">
                <a:extLst>
                  <a:ext uri="{FF2B5EF4-FFF2-40B4-BE49-F238E27FC236}">
                    <a16:creationId xmlns:a16="http://schemas.microsoft.com/office/drawing/2014/main" id="{1483D545-43E2-4856-B7A4-3D189CA4349C}"/>
                  </a:ext>
                </a:extLst>
              </p:cNvPr>
              <p:cNvSpPr/>
              <p:nvPr/>
            </p:nvSpPr>
            <p:spPr>
              <a:xfrm>
                <a:off x="7240246" y="2399661"/>
                <a:ext cx="424500" cy="424500"/>
              </a:xfrm>
              <a:prstGeom prst="rect">
                <a:avLst/>
              </a:prstGeom>
              <a:noFill/>
              <a:ln w="19050" cap="flat" cmpd="sng">
                <a:solidFill>
                  <a:srgbClr val="C5BAA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" name="Google Shape;482;p44">
              <a:extLst>
                <a:ext uri="{FF2B5EF4-FFF2-40B4-BE49-F238E27FC236}">
                  <a16:creationId xmlns:a16="http://schemas.microsoft.com/office/drawing/2014/main" id="{9C340497-7CD4-4DBC-BBC4-22944279DE41}"/>
                </a:ext>
              </a:extLst>
            </p:cNvPr>
            <p:cNvGrpSpPr/>
            <p:nvPr/>
          </p:nvGrpSpPr>
          <p:grpSpPr>
            <a:xfrm>
              <a:off x="5200000" y="3380492"/>
              <a:ext cx="2467200" cy="521105"/>
              <a:chOff x="5200000" y="3380492"/>
              <a:chExt cx="2467200" cy="521105"/>
            </a:xfrm>
          </p:grpSpPr>
          <p:cxnSp>
            <p:nvCxnSpPr>
              <p:cNvPr id="31" name="Google Shape;484;p44">
                <a:extLst>
                  <a:ext uri="{FF2B5EF4-FFF2-40B4-BE49-F238E27FC236}">
                    <a16:creationId xmlns:a16="http://schemas.microsoft.com/office/drawing/2014/main" id="{FCD0739A-8107-4DF6-ABE9-2E3D20AD4736}"/>
                  </a:ext>
                </a:extLst>
              </p:cNvPr>
              <p:cNvCxnSpPr/>
              <p:nvPr/>
            </p:nvCxnSpPr>
            <p:spPr>
              <a:xfrm rot="10800000">
                <a:off x="5200000" y="3380492"/>
                <a:ext cx="246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2" name="Google Shape;485;p44">
                <a:extLst>
                  <a:ext uri="{FF2B5EF4-FFF2-40B4-BE49-F238E27FC236}">
                    <a16:creationId xmlns:a16="http://schemas.microsoft.com/office/drawing/2014/main" id="{AD140FE3-4F7C-4D82-A203-EE6F4C4C7649}"/>
                  </a:ext>
                </a:extLst>
              </p:cNvPr>
              <p:cNvSpPr/>
              <p:nvPr/>
            </p:nvSpPr>
            <p:spPr>
              <a:xfrm rot="10800000" flipH="1">
                <a:off x="7240221" y="3477097"/>
                <a:ext cx="424500" cy="4245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3" name="Google Shape;6538;p66">
            <a:extLst>
              <a:ext uri="{FF2B5EF4-FFF2-40B4-BE49-F238E27FC236}">
                <a16:creationId xmlns:a16="http://schemas.microsoft.com/office/drawing/2014/main" id="{8530ECEE-22CC-49B6-802D-124C842D49BE}"/>
              </a:ext>
            </a:extLst>
          </p:cNvPr>
          <p:cNvGrpSpPr/>
          <p:nvPr/>
        </p:nvGrpSpPr>
        <p:grpSpPr>
          <a:xfrm>
            <a:off x="1202783" y="2164958"/>
            <a:ext cx="283944" cy="331959"/>
            <a:chOff x="-48237000" y="2342650"/>
            <a:chExt cx="256800" cy="300225"/>
          </a:xfrm>
          <a:solidFill>
            <a:schemeClr val="bg1"/>
          </a:solidFill>
        </p:grpSpPr>
        <p:sp>
          <p:nvSpPr>
            <p:cNvPr id="44" name="Google Shape;6539;p66">
              <a:extLst>
                <a:ext uri="{FF2B5EF4-FFF2-40B4-BE49-F238E27FC236}">
                  <a16:creationId xmlns:a16="http://schemas.microsoft.com/office/drawing/2014/main" id="{8931EEA1-2A3B-418E-A55C-B00A364A087B}"/>
                </a:ext>
              </a:extLst>
            </p:cNvPr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6540;p66">
              <a:extLst>
                <a:ext uri="{FF2B5EF4-FFF2-40B4-BE49-F238E27FC236}">
                  <a16:creationId xmlns:a16="http://schemas.microsoft.com/office/drawing/2014/main" id="{B512BA89-1C6B-4023-8D63-FF9CF672DBE9}"/>
                </a:ext>
              </a:extLst>
            </p:cNvPr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6541;p66">
              <a:extLst>
                <a:ext uri="{FF2B5EF4-FFF2-40B4-BE49-F238E27FC236}">
                  <a16:creationId xmlns:a16="http://schemas.microsoft.com/office/drawing/2014/main" id="{0A88642C-8CD3-4ACA-8692-3ACCBFAD74E1}"/>
                </a:ext>
              </a:extLst>
            </p:cNvPr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7" name="Google Shape;8279;p70">
            <a:extLst>
              <a:ext uri="{FF2B5EF4-FFF2-40B4-BE49-F238E27FC236}">
                <a16:creationId xmlns:a16="http://schemas.microsoft.com/office/drawing/2014/main" id="{9CC95873-31D2-43BD-A1CB-2F7841F31ECC}"/>
              </a:ext>
            </a:extLst>
          </p:cNvPr>
          <p:cNvGrpSpPr/>
          <p:nvPr/>
        </p:nvGrpSpPr>
        <p:grpSpPr>
          <a:xfrm>
            <a:off x="6921407" y="2378721"/>
            <a:ext cx="342712" cy="318978"/>
            <a:chOff x="-21322300" y="4077125"/>
            <a:chExt cx="307200" cy="285925"/>
          </a:xfrm>
          <a:solidFill>
            <a:srgbClr val="FFC000"/>
          </a:solidFill>
        </p:grpSpPr>
        <p:sp>
          <p:nvSpPr>
            <p:cNvPr id="48" name="Google Shape;8280;p70">
              <a:extLst>
                <a:ext uri="{FF2B5EF4-FFF2-40B4-BE49-F238E27FC236}">
                  <a16:creationId xmlns:a16="http://schemas.microsoft.com/office/drawing/2014/main" id="{19D4A3E5-2852-4E21-8C7E-2DDDFFB82EE4}"/>
                </a:ext>
              </a:extLst>
            </p:cNvPr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8281;p70">
              <a:extLst>
                <a:ext uri="{FF2B5EF4-FFF2-40B4-BE49-F238E27FC236}">
                  <a16:creationId xmlns:a16="http://schemas.microsoft.com/office/drawing/2014/main" id="{530EFCE8-3E5F-442B-BFA5-19E311B65CD8}"/>
                </a:ext>
              </a:extLst>
            </p:cNvPr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8282;p70">
              <a:extLst>
                <a:ext uri="{FF2B5EF4-FFF2-40B4-BE49-F238E27FC236}">
                  <a16:creationId xmlns:a16="http://schemas.microsoft.com/office/drawing/2014/main" id="{EB3692B4-29AC-4926-9F4D-4B8237A51A1C}"/>
                </a:ext>
              </a:extLst>
            </p:cNvPr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8283;p70">
              <a:extLst>
                <a:ext uri="{FF2B5EF4-FFF2-40B4-BE49-F238E27FC236}">
                  <a16:creationId xmlns:a16="http://schemas.microsoft.com/office/drawing/2014/main" id="{0759D074-564F-4DC7-8F40-8EEB5A69B5FB}"/>
                </a:ext>
              </a:extLst>
            </p:cNvPr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8284;p70">
              <a:extLst>
                <a:ext uri="{FF2B5EF4-FFF2-40B4-BE49-F238E27FC236}">
                  <a16:creationId xmlns:a16="http://schemas.microsoft.com/office/drawing/2014/main" id="{89C2B37F-0BAB-423F-9F8A-B044780F481E}"/>
                </a:ext>
              </a:extLst>
            </p:cNvPr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8285;p70">
              <a:extLst>
                <a:ext uri="{FF2B5EF4-FFF2-40B4-BE49-F238E27FC236}">
                  <a16:creationId xmlns:a16="http://schemas.microsoft.com/office/drawing/2014/main" id="{2DAAC1C4-72F1-4A9B-ABA7-83840648340F}"/>
                </a:ext>
              </a:extLst>
            </p:cNvPr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8286;p70">
              <a:extLst>
                <a:ext uri="{FF2B5EF4-FFF2-40B4-BE49-F238E27FC236}">
                  <a16:creationId xmlns:a16="http://schemas.microsoft.com/office/drawing/2014/main" id="{D902AF70-945C-4396-9977-2107471AA675}"/>
                </a:ext>
              </a:extLst>
            </p:cNvPr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8287;p70">
              <a:extLst>
                <a:ext uri="{FF2B5EF4-FFF2-40B4-BE49-F238E27FC236}">
                  <a16:creationId xmlns:a16="http://schemas.microsoft.com/office/drawing/2014/main" id="{1662647C-7EE7-4AC8-9C39-5F0CF19355A2}"/>
                </a:ext>
              </a:extLst>
            </p:cNvPr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8288;p70">
              <a:extLst>
                <a:ext uri="{FF2B5EF4-FFF2-40B4-BE49-F238E27FC236}">
                  <a16:creationId xmlns:a16="http://schemas.microsoft.com/office/drawing/2014/main" id="{75931034-09A9-417C-B85B-BF576554C987}"/>
                </a:ext>
              </a:extLst>
            </p:cNvPr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8289;p70">
              <a:extLst>
                <a:ext uri="{FF2B5EF4-FFF2-40B4-BE49-F238E27FC236}">
                  <a16:creationId xmlns:a16="http://schemas.microsoft.com/office/drawing/2014/main" id="{5FC5F492-8A92-41AD-A1D9-AF46AD2A6252}"/>
                </a:ext>
              </a:extLst>
            </p:cNvPr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8290;p70">
              <a:extLst>
                <a:ext uri="{FF2B5EF4-FFF2-40B4-BE49-F238E27FC236}">
                  <a16:creationId xmlns:a16="http://schemas.microsoft.com/office/drawing/2014/main" id="{425978EE-1607-4A34-AB93-44C0A9311FCC}"/>
                </a:ext>
              </a:extLst>
            </p:cNvPr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8291;p70">
              <a:extLst>
                <a:ext uri="{FF2B5EF4-FFF2-40B4-BE49-F238E27FC236}">
                  <a16:creationId xmlns:a16="http://schemas.microsoft.com/office/drawing/2014/main" id="{65E42637-6B6C-4248-95D5-7BA352DE309B}"/>
                </a:ext>
              </a:extLst>
            </p:cNvPr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0" name="Google Shape;5555;p64">
            <a:extLst>
              <a:ext uri="{FF2B5EF4-FFF2-40B4-BE49-F238E27FC236}">
                <a16:creationId xmlns:a16="http://schemas.microsoft.com/office/drawing/2014/main" id="{6DA4D17D-2357-466C-8EF1-55D366C17324}"/>
              </a:ext>
            </a:extLst>
          </p:cNvPr>
          <p:cNvGrpSpPr/>
          <p:nvPr/>
        </p:nvGrpSpPr>
        <p:grpSpPr>
          <a:xfrm>
            <a:off x="1142628" y="3227908"/>
            <a:ext cx="347688" cy="350963"/>
            <a:chOff x="-60987050" y="2671400"/>
            <a:chExt cx="315850" cy="318825"/>
          </a:xfrm>
          <a:solidFill>
            <a:schemeClr val="lt1"/>
          </a:solidFill>
        </p:grpSpPr>
        <p:sp>
          <p:nvSpPr>
            <p:cNvPr id="61" name="Google Shape;5556;p64">
              <a:extLst>
                <a:ext uri="{FF2B5EF4-FFF2-40B4-BE49-F238E27FC236}">
                  <a16:creationId xmlns:a16="http://schemas.microsoft.com/office/drawing/2014/main" id="{6DA14190-64C6-4315-985D-8643B4AAB2E9}"/>
                </a:ext>
              </a:extLst>
            </p:cNvPr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5557;p64">
              <a:extLst>
                <a:ext uri="{FF2B5EF4-FFF2-40B4-BE49-F238E27FC236}">
                  <a16:creationId xmlns:a16="http://schemas.microsoft.com/office/drawing/2014/main" id="{B714489F-1BC3-4EF1-A3D0-D61DAB037A98}"/>
                </a:ext>
              </a:extLst>
            </p:cNvPr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3869;p62">
            <a:extLst>
              <a:ext uri="{FF2B5EF4-FFF2-40B4-BE49-F238E27FC236}">
                <a16:creationId xmlns:a16="http://schemas.microsoft.com/office/drawing/2014/main" id="{42353F89-6DF8-4385-9192-E353F0DD0A8A}"/>
              </a:ext>
            </a:extLst>
          </p:cNvPr>
          <p:cNvGrpSpPr/>
          <p:nvPr/>
        </p:nvGrpSpPr>
        <p:grpSpPr>
          <a:xfrm>
            <a:off x="6931940" y="3493813"/>
            <a:ext cx="299053" cy="288720"/>
            <a:chOff x="2127141" y="3043500"/>
            <a:chExt cx="422629" cy="408027"/>
          </a:xfrm>
        </p:grpSpPr>
        <p:grpSp>
          <p:nvGrpSpPr>
            <p:cNvPr id="64" name="Google Shape;3870;p62">
              <a:extLst>
                <a:ext uri="{FF2B5EF4-FFF2-40B4-BE49-F238E27FC236}">
                  <a16:creationId xmlns:a16="http://schemas.microsoft.com/office/drawing/2014/main" id="{B40F0AEE-41B2-4763-A696-E31BEF522009}"/>
                </a:ext>
              </a:extLst>
            </p:cNvPr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67" name="Google Shape;3871;p62">
                <a:extLst>
                  <a:ext uri="{FF2B5EF4-FFF2-40B4-BE49-F238E27FC236}">
                    <a16:creationId xmlns:a16="http://schemas.microsoft.com/office/drawing/2014/main" id="{814FFFE6-DCD1-4676-BC55-292816809747}"/>
                  </a:ext>
                </a:extLst>
              </p:cNvPr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3872;p62">
                <a:extLst>
                  <a:ext uri="{FF2B5EF4-FFF2-40B4-BE49-F238E27FC236}">
                    <a16:creationId xmlns:a16="http://schemas.microsoft.com/office/drawing/2014/main" id="{45EFE0D2-5B8B-4765-A160-0ED86E6C684E}"/>
                  </a:ext>
                </a:extLst>
              </p:cNvPr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5" name="Google Shape;3873;p62">
              <a:extLst>
                <a:ext uri="{FF2B5EF4-FFF2-40B4-BE49-F238E27FC236}">
                  <a16:creationId xmlns:a16="http://schemas.microsoft.com/office/drawing/2014/main" id="{4B402B2C-7E3F-4014-88E5-C0EFC72C9A38}"/>
                </a:ext>
              </a:extLst>
            </p:cNvPr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3874;p62">
              <a:extLst>
                <a:ext uri="{FF2B5EF4-FFF2-40B4-BE49-F238E27FC236}">
                  <a16:creationId xmlns:a16="http://schemas.microsoft.com/office/drawing/2014/main" id="{98D8D082-21DB-4F52-B8A4-83366E626B9C}"/>
                </a:ext>
              </a:extLst>
            </p:cNvPr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453;p44">
            <a:extLst>
              <a:ext uri="{FF2B5EF4-FFF2-40B4-BE49-F238E27FC236}">
                <a16:creationId xmlns:a16="http://schemas.microsoft.com/office/drawing/2014/main" id="{627BA7E3-2E92-4E96-8A41-CF97C5FF44C0}"/>
              </a:ext>
            </a:extLst>
          </p:cNvPr>
          <p:cNvSpPr txBox="1">
            <a:spLocks/>
          </p:cNvSpPr>
          <p:nvPr/>
        </p:nvSpPr>
        <p:spPr>
          <a:xfrm>
            <a:off x="2903083" y="1069699"/>
            <a:ext cx="2588410" cy="523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"/>
              <a:buNone/>
              <a:defRPr sz="18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Squada One"/>
              <a:buNone/>
              <a:defRPr sz="52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CA" sz="1200" dirty="0"/>
              <a:t>WE CREATED A LAYERED </a:t>
            </a:r>
            <a:r>
              <a:rPr lang="en-CA" sz="1200" dirty="0">
                <a:solidFill>
                  <a:srgbClr val="EBCFB2"/>
                </a:solidFill>
              </a:rPr>
              <a:t>SOLUTION…</a:t>
            </a:r>
            <a:endParaRPr lang="en-CA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7"/>
    </mc:Choice>
    <mc:Fallback xmlns="">
      <p:transition spd="slow" advTm="873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4"/>
          <p:cNvSpPr/>
          <p:nvPr/>
        </p:nvSpPr>
        <p:spPr>
          <a:xfrm rot="10800000">
            <a:off x="5447870" y="-53789"/>
            <a:ext cx="3042300" cy="4160364"/>
          </a:xfrm>
          <a:prstGeom prst="snip1Rect">
            <a:avLst>
              <a:gd name="adj" fmla="val 0"/>
            </a:avLst>
          </a:prstGeom>
          <a:solidFill>
            <a:schemeClr val="bg1">
              <a:lumMod val="65000"/>
              <a:alpha val="61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1583" name="Google Shape;1583;p54"/>
          <p:cNvSpPr txBox="1">
            <a:spLocks noGrp="1"/>
          </p:cNvSpPr>
          <p:nvPr>
            <p:ph type="ctrTitle"/>
          </p:nvPr>
        </p:nvSpPr>
        <p:spPr>
          <a:xfrm>
            <a:off x="5447870" y="-256450"/>
            <a:ext cx="2869136" cy="901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Customers &amp; Partners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84" name="Google Shape;1584;p54"/>
          <p:cNvSpPr txBox="1">
            <a:spLocks noGrp="1"/>
          </p:cNvSpPr>
          <p:nvPr>
            <p:ph type="subTitle" idx="1"/>
          </p:nvPr>
        </p:nvSpPr>
        <p:spPr>
          <a:xfrm>
            <a:off x="5667546" y="815422"/>
            <a:ext cx="286913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dirty="0"/>
              <a:t>Our </a:t>
            </a:r>
            <a:r>
              <a:rPr lang="en-CA" sz="1800" b="1" dirty="0"/>
              <a:t>customers </a:t>
            </a:r>
            <a:r>
              <a:rPr lang="en-CA" sz="1800" dirty="0"/>
              <a:t>are our </a:t>
            </a:r>
            <a:r>
              <a:rPr lang="en-CA" sz="1800" b="1" dirty="0"/>
              <a:t>partners!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800" b="1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Ontario Power Generation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Canada Energy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IESO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London Hydro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</p:txBody>
      </p:sp>
      <p:sp>
        <p:nvSpPr>
          <p:cNvPr id="1591" name="Google Shape;1591;p54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FFFFFF"/>
                </a:solidFill>
              </a:rPr>
              <a:t>6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DB6708E2-7B99-472B-B7DF-1DE8A710B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7599BFCE-D58B-406C-8187-102C7A412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555" y="135494"/>
            <a:ext cx="3918110" cy="2054656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7F139F8A-15D4-4E46-81C1-6001A2868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366" y="1608022"/>
            <a:ext cx="2722976" cy="2722976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531B34C-0F5E-4F82-8CA6-8B9F312399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4029" y="3443625"/>
            <a:ext cx="3924181" cy="2054656"/>
          </a:xfrm>
          <a:prstGeom prst="rect">
            <a:avLst/>
          </a:prstGeom>
        </p:spPr>
      </p:pic>
      <p:pic>
        <p:nvPicPr>
          <p:cNvPr id="12" name="Picture 11" descr="A picture containing computer&#10;&#10;Description automatically generated">
            <a:extLst>
              <a:ext uri="{FF2B5EF4-FFF2-40B4-BE49-F238E27FC236}">
                <a16:creationId xmlns:a16="http://schemas.microsoft.com/office/drawing/2014/main" id="{65D13388-0475-479D-80B2-5E978600D8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58108" y="2386879"/>
            <a:ext cx="3143250" cy="77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9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77"/>
    </mc:Choice>
    <mc:Fallback xmlns="">
      <p:transition spd="slow" advTm="2147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54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588410" cy="901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Revenue Stream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84" name="Google Shape;1584;p54"/>
          <p:cNvSpPr txBox="1">
            <a:spLocks noGrp="1"/>
          </p:cNvSpPr>
          <p:nvPr>
            <p:ph type="subTitle" idx="1"/>
          </p:nvPr>
        </p:nvSpPr>
        <p:spPr>
          <a:xfrm>
            <a:off x="349284" y="1914200"/>
            <a:ext cx="3917916" cy="901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sz="105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dirty="0"/>
              <a:t>Subscription Based Model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sz="10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sz="1050" dirty="0"/>
          </a:p>
        </p:txBody>
      </p:sp>
      <p:sp>
        <p:nvSpPr>
          <p:cNvPr id="1591" name="Google Shape;1591;p54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FFFFFF"/>
                </a:solidFill>
              </a:rPr>
              <a:t>7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6F7FF1-2BEA-4522-9068-F40660C780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65608" y="56348"/>
            <a:ext cx="3575862" cy="4754803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  <a:effectLst>
            <a:outerShdw blurRad="50800" dist="2540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C77C78EB-62BC-422E-9FB0-B4E8E2E4D7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5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35"/>
    </mc:Choice>
    <mc:Fallback xmlns="">
      <p:transition spd="slow" advTm="2743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4"/>
          <p:cNvSpPr/>
          <p:nvPr/>
        </p:nvSpPr>
        <p:spPr>
          <a:xfrm rot="10800000">
            <a:off x="5447870" y="-53789"/>
            <a:ext cx="3042300" cy="4160365"/>
          </a:xfrm>
          <a:prstGeom prst="snip1Rect">
            <a:avLst>
              <a:gd name="adj" fmla="val 0"/>
            </a:avLst>
          </a:prstGeom>
          <a:solidFill>
            <a:schemeClr val="bg1">
              <a:lumMod val="65000"/>
              <a:alpha val="61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1583" name="Google Shape;1583;p54"/>
          <p:cNvSpPr txBox="1">
            <a:spLocks noGrp="1"/>
          </p:cNvSpPr>
          <p:nvPr>
            <p:ph type="ctrTitle"/>
          </p:nvPr>
        </p:nvSpPr>
        <p:spPr>
          <a:xfrm>
            <a:off x="5004117" y="-311594"/>
            <a:ext cx="2588410" cy="9015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Cost Model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84" name="Google Shape;1584;p54"/>
          <p:cNvSpPr txBox="1">
            <a:spLocks noGrp="1"/>
          </p:cNvSpPr>
          <p:nvPr>
            <p:ph type="subTitle" idx="1"/>
          </p:nvPr>
        </p:nvSpPr>
        <p:spPr>
          <a:xfrm>
            <a:off x="5447870" y="760277"/>
            <a:ext cx="3343705" cy="1811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100" dirty="0">
              <a:solidFill>
                <a:srgbClr val="FFFFFF"/>
              </a:solidFill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Data Storage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CA" sz="1600" dirty="0"/>
              <a:t>Hosting the Domain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285750" lvl="0" indent="-285750" algn="l">
              <a:buFont typeface="Wingdings" panose="05000000000000000000" pitchFamily="2" charset="2"/>
              <a:buChar char="Ø"/>
            </a:pPr>
            <a:r>
              <a:rPr lang="en-CA" sz="1600" dirty="0"/>
              <a:t>Microsoft Azure</a:t>
            </a:r>
            <a:r>
              <a:rPr lang="en-CA" dirty="0"/>
              <a:t>™</a:t>
            </a:r>
            <a:r>
              <a:rPr lang="en-CA" sz="1600" dirty="0"/>
              <a:t> Subscriptions</a:t>
            </a:r>
          </a:p>
          <a:p>
            <a:pPr marL="742950" lvl="1" indent="-285750" algn="l">
              <a:buFont typeface="Wingdings" panose="05000000000000000000" pitchFamily="2" charset="2"/>
              <a:buChar char="Ø"/>
            </a:pPr>
            <a:endParaRPr lang="en-CA"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</p:txBody>
      </p:sp>
      <p:sp>
        <p:nvSpPr>
          <p:cNvPr id="1591" name="Google Shape;1591;p54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FFFFFF"/>
                </a:solidFill>
              </a:rPr>
              <a:t>8</a:t>
            </a:fld>
            <a:endParaRPr>
              <a:solidFill>
                <a:srgbClr val="FFFFFF"/>
              </a:solidFill>
            </a:endParaRPr>
          </a:p>
        </p:txBody>
      </p:sp>
      <p:grpSp>
        <p:nvGrpSpPr>
          <p:cNvPr id="8" name="Google Shape;5845;p64">
            <a:extLst>
              <a:ext uri="{FF2B5EF4-FFF2-40B4-BE49-F238E27FC236}">
                <a16:creationId xmlns:a16="http://schemas.microsoft.com/office/drawing/2014/main" id="{1CAC52A4-DEC8-4EC9-8687-1CD0E99C81E2}"/>
              </a:ext>
            </a:extLst>
          </p:cNvPr>
          <p:cNvGrpSpPr/>
          <p:nvPr/>
        </p:nvGrpSpPr>
        <p:grpSpPr>
          <a:xfrm>
            <a:off x="1444240" y="1375157"/>
            <a:ext cx="2308066" cy="2594552"/>
            <a:chOff x="-60232500" y="4101525"/>
            <a:chExt cx="268600" cy="315875"/>
          </a:xfrm>
          <a:solidFill>
            <a:srgbClr val="EBCFB2"/>
          </a:solidFill>
        </p:grpSpPr>
        <p:sp>
          <p:nvSpPr>
            <p:cNvPr id="9" name="Google Shape;5846;p64">
              <a:extLst>
                <a:ext uri="{FF2B5EF4-FFF2-40B4-BE49-F238E27FC236}">
                  <a16:creationId xmlns:a16="http://schemas.microsoft.com/office/drawing/2014/main" id="{898A81AA-AFCA-4E91-B429-7707FDA31B6B}"/>
                </a:ext>
              </a:extLst>
            </p:cNvPr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847;p64">
              <a:extLst>
                <a:ext uri="{FF2B5EF4-FFF2-40B4-BE49-F238E27FC236}">
                  <a16:creationId xmlns:a16="http://schemas.microsoft.com/office/drawing/2014/main" id="{4696F85E-0236-4F14-B0F6-2F0884EBD158}"/>
                </a:ext>
              </a:extLst>
            </p:cNvPr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FFD2ACD9-0070-4DA1-A0DC-9CCA8D597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9830AA-A454-4245-B34D-14BA12301559}"/>
              </a:ext>
            </a:extLst>
          </p:cNvPr>
          <p:cNvSpPr txBox="1"/>
          <p:nvPr/>
        </p:nvSpPr>
        <p:spPr>
          <a:xfrm>
            <a:off x="5914673" y="2571750"/>
            <a:ext cx="2410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CA" dirty="0">
                <a:solidFill>
                  <a:schemeClr val="bg1"/>
                </a:solidFill>
              </a:rPr>
              <a:t>- Cluster Management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dirty="0">
              <a:solidFill>
                <a:schemeClr val="bg1"/>
              </a:solidFill>
            </a:endParaRPr>
          </a:p>
          <a:p>
            <a:pPr lvl="0"/>
            <a:r>
              <a:rPr lang="en-CA" dirty="0">
                <a:solidFill>
                  <a:schemeClr val="bg1"/>
                </a:solidFill>
              </a:rPr>
              <a:t>- Node Usage</a:t>
            </a:r>
          </a:p>
        </p:txBody>
      </p:sp>
    </p:spTree>
    <p:extLst>
      <p:ext uri="{BB962C8B-B14F-4D97-AF65-F5344CB8AC3E}">
        <p14:creationId xmlns:p14="http://schemas.microsoft.com/office/powerpoint/2010/main" val="117818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26"/>
    </mc:Choice>
    <mc:Fallback xmlns="">
      <p:transition spd="slow" advTm="1542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9"/>
          <p:cNvSpPr txBox="1">
            <a:spLocks noGrp="1"/>
          </p:cNvSpPr>
          <p:nvPr>
            <p:ph type="ctrTitle"/>
          </p:nvPr>
        </p:nvSpPr>
        <p:spPr>
          <a:xfrm>
            <a:off x="272400" y="1851718"/>
            <a:ext cx="8599200" cy="112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DEMONSTRATION</a:t>
            </a:r>
            <a:endParaRPr dirty="0">
              <a:solidFill>
                <a:srgbClr val="EBCFB2"/>
              </a:solidFill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sldNum" idx="12"/>
          </p:nvPr>
        </p:nvSpPr>
        <p:spPr>
          <a:xfrm>
            <a:off x="7941470" y="4673152"/>
            <a:ext cx="548700" cy="2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9</a:t>
            </a:fld>
            <a:endParaRPr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7A886A39-EFCA-4450-93CA-944B57638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839" y="3703991"/>
            <a:ext cx="1107161" cy="110716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5A2EFF-E617-4A03-8167-C8EAF9E3C7AB}"/>
              </a:ext>
            </a:extLst>
          </p:cNvPr>
          <p:cNvSpPr txBox="1"/>
          <p:nvPr/>
        </p:nvSpPr>
        <p:spPr>
          <a:xfrm>
            <a:off x="2924175" y="2972218"/>
            <a:ext cx="3295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rPr>
              <a:t>https://thinksmartpower.azurewebsites.net/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0"/>
    </mc:Choice>
    <mc:Fallback xmlns="">
      <p:transition spd="slow" advTm="2720"/>
    </mc:Fallback>
  </mc:AlternateContent>
</p:sld>
</file>

<file path=ppt/theme/theme1.xml><?xml version="1.0" encoding="utf-8"?>
<a:theme xmlns:a="http://schemas.openxmlformats.org/drawingml/2006/main" name="Elegant Busines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4056</TotalTime>
  <Words>539</Words>
  <Application>Microsoft Office PowerPoint</Application>
  <PresentationFormat>On-screen Show (16:9)</PresentationFormat>
  <Paragraphs>196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Squada One</vt:lpstr>
      <vt:lpstr>Arial</vt:lpstr>
      <vt:lpstr>Wingdings</vt:lpstr>
      <vt:lpstr>Roboto Slab Regular</vt:lpstr>
      <vt:lpstr>Roboto Condensed</vt:lpstr>
      <vt:lpstr>Elegant Business by Slidesgo</vt:lpstr>
      <vt:lpstr>PowerPoint Presentation</vt:lpstr>
      <vt:lpstr>PowerPoint Presentation</vt:lpstr>
      <vt:lpstr>PowerPoint Presentation</vt:lpstr>
      <vt:lpstr>PowerPoint Presentation</vt:lpstr>
      <vt:lpstr>Value Proposition</vt:lpstr>
      <vt:lpstr>Customers &amp; Partners</vt:lpstr>
      <vt:lpstr>Revenue Stream</vt:lpstr>
      <vt:lpstr>Cost Model</vt:lpstr>
      <vt:lpstr>DEMONSTRATION</vt:lpstr>
      <vt:lpstr>Ottawa Electrical Demand and SMART Power Forecast</vt:lpstr>
      <vt:lpstr>Average Percentage Error for Models</vt:lpstr>
      <vt:lpstr>PowerPoint Presentation</vt:lpstr>
      <vt:lpstr>PowerPoint Presentation</vt:lpstr>
      <vt:lpstr>NEXT STEPS SCHEDULE</vt:lpstr>
      <vt:lpstr>MEET THE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WORLD!</dc:title>
  <dc:creator>Dheeraj G;Nathen Gay;Adam Dunn</dc:creator>
  <cp:lastModifiedBy>Adam Dunn</cp:lastModifiedBy>
  <cp:revision>107</cp:revision>
  <dcterms:modified xsi:type="dcterms:W3CDTF">2020-05-27T03:02:43Z</dcterms:modified>
</cp:coreProperties>
</file>